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notesMasterIdLst>
    <p:notesMasterId r:id="rId21"/>
  </p:notesMasterIdLst>
  <p:handoutMasterIdLst>
    <p:handoutMasterId r:id="rId22"/>
  </p:handoutMasterIdLst>
  <p:sldIdLst>
    <p:sldId id="305" r:id="rId2"/>
    <p:sldId id="955" r:id="rId3"/>
    <p:sldId id="1008" r:id="rId4"/>
    <p:sldId id="1016" r:id="rId5"/>
    <p:sldId id="1028" r:id="rId6"/>
    <p:sldId id="1006" r:id="rId7"/>
    <p:sldId id="1004" r:id="rId8"/>
    <p:sldId id="1027" r:id="rId9"/>
    <p:sldId id="1026" r:id="rId10"/>
    <p:sldId id="1024" r:id="rId11"/>
    <p:sldId id="1019" r:id="rId12"/>
    <p:sldId id="1018" r:id="rId13"/>
    <p:sldId id="1031" r:id="rId14"/>
    <p:sldId id="1032" r:id="rId15"/>
    <p:sldId id="1030" r:id="rId16"/>
    <p:sldId id="1020" r:id="rId17"/>
    <p:sldId id="1021" r:id="rId18"/>
    <p:sldId id="1022" r:id="rId19"/>
    <p:sldId id="1023" r:id="rId20"/>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ualcomm_JB1" initials="QC_JB" lastIdx="1" clrIdx="0"/>
  <p:cmAuthor id="1" name="Catalina Mladin" initials="cmm" lastIdx="1" clrIdx="1">
    <p:extLst>
      <p:ext uri="{19B8F6BF-5375-455C-9EA6-DF929625EA0E}">
        <p15:presenceInfo xmlns:p15="http://schemas.microsoft.com/office/powerpoint/2012/main" userId="Catalina Mlad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34B233"/>
    <a:srgbClr val="545054"/>
    <a:srgbClr val="B42025"/>
    <a:srgbClr val="F723CA"/>
    <a:srgbClr val="77933C"/>
    <a:srgbClr val="A88000"/>
    <a:srgbClr val="FF9933"/>
    <a:srgbClr val="4F81BD"/>
    <a:srgbClr val="FAC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68" autoAdjust="0"/>
    <p:restoredTop sz="83086" autoAdjust="0"/>
  </p:normalViewPr>
  <p:slideViewPr>
    <p:cSldViewPr>
      <p:cViewPr varScale="1">
        <p:scale>
          <a:sx n="59" d="100"/>
          <a:sy n="59" d="100"/>
        </p:scale>
        <p:origin x="1032"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10" d="100"/>
        <a:sy n="110" d="100"/>
      </p:scale>
      <p:origin x="0" y="0"/>
    </p:cViewPr>
  </p:sorterViewPr>
  <p:notesViewPr>
    <p:cSldViewPr>
      <p:cViewPr varScale="1">
        <p:scale>
          <a:sx n="49" d="100"/>
          <a:sy n="49" d="100"/>
        </p:scale>
        <p:origin x="-3006" y="-11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4820"/>
          </a:xfrm>
          <a:prstGeom prst="rect">
            <a:avLst/>
          </a:prstGeom>
        </p:spPr>
        <p:txBody>
          <a:bodyPr vert="horz" lIns="89148" tIns="44574" rIns="89148" bIns="44574" rtlCol="0"/>
          <a:lstStyle>
            <a:lvl1pPr algn="l" fontAlgn="auto">
              <a:spcBef>
                <a:spcPts val="0"/>
              </a:spcBef>
              <a:spcAft>
                <a:spcPts val="0"/>
              </a:spcAft>
              <a:defRPr sz="1100">
                <a:latin typeface="+mn-lt"/>
                <a:cs typeface="+mn-cs"/>
              </a:defRPr>
            </a:lvl1pPr>
          </a:lstStyle>
          <a:p>
            <a:pPr>
              <a:defRPr/>
            </a:pPr>
            <a:endParaRPr lang="en-US" dirty="0"/>
          </a:p>
        </p:txBody>
      </p:sp>
      <p:sp>
        <p:nvSpPr>
          <p:cNvPr id="3" name="Date Placeholder 2"/>
          <p:cNvSpPr>
            <a:spLocks noGrp="1"/>
          </p:cNvSpPr>
          <p:nvPr>
            <p:ph type="dt" sz="quarter" idx="1"/>
          </p:nvPr>
        </p:nvSpPr>
        <p:spPr>
          <a:xfrm>
            <a:off x="3970939" y="1"/>
            <a:ext cx="3037840" cy="464820"/>
          </a:xfrm>
          <a:prstGeom prst="rect">
            <a:avLst/>
          </a:prstGeom>
        </p:spPr>
        <p:txBody>
          <a:bodyPr vert="horz" lIns="89148" tIns="44574" rIns="89148" bIns="44574" rtlCol="0"/>
          <a:lstStyle>
            <a:lvl1pPr algn="r" fontAlgn="auto">
              <a:spcBef>
                <a:spcPts val="0"/>
              </a:spcBef>
              <a:spcAft>
                <a:spcPts val="0"/>
              </a:spcAft>
              <a:defRPr sz="1100">
                <a:latin typeface="+mn-lt"/>
                <a:cs typeface="+mn-cs"/>
              </a:defRPr>
            </a:lvl1pPr>
          </a:lstStyle>
          <a:p>
            <a:pPr>
              <a:defRPr/>
            </a:pPr>
            <a:endParaRPr lang="en-US" dirty="0"/>
          </a:p>
        </p:txBody>
      </p:sp>
      <p:sp>
        <p:nvSpPr>
          <p:cNvPr id="4" name="Footer Placeholder 3"/>
          <p:cNvSpPr>
            <a:spLocks noGrp="1"/>
          </p:cNvSpPr>
          <p:nvPr>
            <p:ph type="ftr" sz="quarter" idx="2"/>
          </p:nvPr>
        </p:nvSpPr>
        <p:spPr>
          <a:xfrm>
            <a:off x="1" y="8829967"/>
            <a:ext cx="3037840" cy="464820"/>
          </a:xfrm>
          <a:prstGeom prst="rect">
            <a:avLst/>
          </a:prstGeom>
        </p:spPr>
        <p:txBody>
          <a:bodyPr vert="horz" lIns="89148" tIns="44574" rIns="89148" bIns="44574" rtlCol="0" anchor="b"/>
          <a:lstStyle>
            <a:lvl1pPr algn="l" fontAlgn="auto">
              <a:spcBef>
                <a:spcPts val="0"/>
              </a:spcBef>
              <a:spcAft>
                <a:spcPts val="0"/>
              </a:spcAft>
              <a:defRPr sz="1100">
                <a:latin typeface="+mn-lt"/>
                <a:cs typeface="+mn-cs"/>
              </a:defRPr>
            </a:lvl1pPr>
          </a:lstStyle>
          <a:p>
            <a:pPr>
              <a:defRPr/>
            </a:pPr>
            <a:endParaRPr lang="en-US" dirty="0"/>
          </a:p>
        </p:txBody>
      </p:sp>
      <p:sp>
        <p:nvSpPr>
          <p:cNvPr id="5" name="Slide Number Placeholder 4"/>
          <p:cNvSpPr>
            <a:spLocks noGrp="1"/>
          </p:cNvSpPr>
          <p:nvPr>
            <p:ph type="sldNum" sz="quarter" idx="3"/>
          </p:nvPr>
        </p:nvSpPr>
        <p:spPr>
          <a:xfrm>
            <a:off x="3970939" y="8829967"/>
            <a:ext cx="3037840" cy="464820"/>
          </a:xfrm>
          <a:prstGeom prst="rect">
            <a:avLst/>
          </a:prstGeom>
        </p:spPr>
        <p:txBody>
          <a:bodyPr vert="horz" lIns="89148" tIns="44574" rIns="89148" bIns="44574" rtlCol="0" anchor="b"/>
          <a:lstStyle>
            <a:lvl1pPr algn="r" fontAlgn="auto">
              <a:spcBef>
                <a:spcPts val="0"/>
              </a:spcBef>
              <a:spcAft>
                <a:spcPts val="0"/>
              </a:spcAft>
              <a:defRPr sz="1100">
                <a:latin typeface="+mn-lt"/>
                <a:cs typeface="+mn-cs"/>
              </a:defRPr>
            </a:lvl1pPr>
          </a:lstStyle>
          <a:p>
            <a:pPr>
              <a:defRPr/>
            </a:pPr>
            <a:fld id="{EC401609-F54A-4009-91CF-0BEF82844589}" type="slidenum">
              <a:rPr lang="en-US"/>
              <a:pPr>
                <a:defRPr/>
              </a:pPr>
              <a:t>‹#›</a:t>
            </a:fld>
            <a:endParaRPr lang="en-US" dirty="0"/>
          </a:p>
        </p:txBody>
      </p:sp>
    </p:spTree>
    <p:extLst>
      <p:ext uri="{BB962C8B-B14F-4D97-AF65-F5344CB8AC3E}">
        <p14:creationId xmlns:p14="http://schemas.microsoft.com/office/powerpoint/2010/main" val="1043095224"/>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4820"/>
          </a:xfrm>
          <a:prstGeom prst="rect">
            <a:avLst/>
          </a:prstGeom>
        </p:spPr>
        <p:txBody>
          <a:bodyPr vert="horz" lIns="89148" tIns="44574" rIns="89148" bIns="44574" rtlCol="0"/>
          <a:lstStyle>
            <a:lvl1pPr algn="l">
              <a:defRPr sz="1100">
                <a:cs typeface="Arial" pitchFamily="34" charset="0"/>
              </a:defRPr>
            </a:lvl1pPr>
          </a:lstStyle>
          <a:p>
            <a:pPr>
              <a:defRPr/>
            </a:pPr>
            <a:endParaRPr lang="en-US" dirty="0"/>
          </a:p>
        </p:txBody>
      </p:sp>
      <p:sp>
        <p:nvSpPr>
          <p:cNvPr id="3" name="Date Placeholder 2"/>
          <p:cNvSpPr>
            <a:spLocks noGrp="1"/>
          </p:cNvSpPr>
          <p:nvPr>
            <p:ph type="dt" idx="1"/>
          </p:nvPr>
        </p:nvSpPr>
        <p:spPr>
          <a:xfrm>
            <a:off x="3970939" y="1"/>
            <a:ext cx="3037840" cy="464820"/>
          </a:xfrm>
          <a:prstGeom prst="rect">
            <a:avLst/>
          </a:prstGeom>
        </p:spPr>
        <p:txBody>
          <a:bodyPr vert="horz" lIns="89148" tIns="44574" rIns="89148" bIns="44574" rtlCol="0"/>
          <a:lstStyle>
            <a:lvl1pPr algn="r">
              <a:defRPr sz="1100">
                <a:cs typeface="Arial" pitchFamily="34" charset="0"/>
              </a:defRPr>
            </a:lvl1pPr>
          </a:lstStyle>
          <a:p>
            <a:pPr>
              <a:defRPr/>
            </a:pPr>
            <a:endParaRPr lang="en-US" dirty="0"/>
          </a:p>
        </p:txBody>
      </p:sp>
      <p:sp>
        <p:nvSpPr>
          <p:cNvPr id="4" name="Slide Image Placeholder 3"/>
          <p:cNvSpPr>
            <a:spLocks noGrp="1" noRot="1" noChangeAspect="1"/>
          </p:cNvSpPr>
          <p:nvPr>
            <p:ph type="sldImg" idx="2"/>
          </p:nvPr>
        </p:nvSpPr>
        <p:spPr>
          <a:xfrm>
            <a:off x="1182688" y="698500"/>
            <a:ext cx="4645025" cy="3484563"/>
          </a:xfrm>
          <a:prstGeom prst="rect">
            <a:avLst/>
          </a:prstGeom>
          <a:noFill/>
          <a:ln w="12700">
            <a:solidFill>
              <a:prstClr val="black"/>
            </a:solidFill>
          </a:ln>
        </p:spPr>
        <p:txBody>
          <a:bodyPr vert="horz" lIns="89148" tIns="44574" rIns="89148" bIns="44574" rtlCol="0" anchor="ctr"/>
          <a:lstStyle/>
          <a:p>
            <a:pPr lvl="0"/>
            <a:endParaRPr lang="en-US" noProof="0" dirty="0"/>
          </a:p>
        </p:txBody>
      </p:sp>
      <p:sp>
        <p:nvSpPr>
          <p:cNvPr id="5" name="Notes Placeholder 4"/>
          <p:cNvSpPr>
            <a:spLocks noGrp="1"/>
          </p:cNvSpPr>
          <p:nvPr>
            <p:ph type="body" sz="quarter" idx="3"/>
          </p:nvPr>
        </p:nvSpPr>
        <p:spPr>
          <a:xfrm>
            <a:off x="701041" y="4415791"/>
            <a:ext cx="5608320" cy="4183380"/>
          </a:xfrm>
          <a:prstGeom prst="rect">
            <a:avLst/>
          </a:prstGeom>
        </p:spPr>
        <p:txBody>
          <a:bodyPr vert="horz" lIns="89148" tIns="44574" rIns="89148" bIns="4457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8829967"/>
            <a:ext cx="3037840" cy="464820"/>
          </a:xfrm>
          <a:prstGeom prst="rect">
            <a:avLst/>
          </a:prstGeom>
        </p:spPr>
        <p:txBody>
          <a:bodyPr vert="horz" lIns="89148" tIns="44574" rIns="89148" bIns="44574" rtlCol="0" anchor="b"/>
          <a:lstStyle>
            <a:lvl1pPr algn="l">
              <a:defRPr sz="1100">
                <a:cs typeface="Arial" pitchFamily="34" charset="0"/>
              </a:defRPr>
            </a:lvl1pPr>
          </a:lstStyle>
          <a:p>
            <a:pPr>
              <a:defRPr/>
            </a:pPr>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89148" tIns="44574" rIns="89148" bIns="44574" rtlCol="0" anchor="b"/>
          <a:lstStyle>
            <a:lvl1pPr algn="r">
              <a:defRPr sz="1100">
                <a:cs typeface="Arial" pitchFamily="34" charset="0"/>
              </a:defRPr>
            </a:lvl1pPr>
          </a:lstStyle>
          <a:p>
            <a:pPr>
              <a:defRPr/>
            </a:pPr>
            <a:fld id="{3AF17833-FF17-4930-ACA3-4A68716B52A3}" type="slidenum">
              <a:rPr lang="en-US"/>
              <a:pPr>
                <a:defRPr/>
              </a:pPr>
              <a:t>‹#›</a:t>
            </a:fld>
            <a:endParaRPr lang="en-US" dirty="0"/>
          </a:p>
        </p:txBody>
      </p:sp>
    </p:spTree>
    <p:extLst>
      <p:ext uri="{BB962C8B-B14F-4D97-AF65-F5344CB8AC3E}">
        <p14:creationId xmlns:p14="http://schemas.microsoft.com/office/powerpoint/2010/main" val="4099247828"/>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Other suggested titles:</a:t>
            </a:r>
          </a:p>
          <a:p>
            <a:endParaRPr lang="en-US" dirty="0"/>
          </a:p>
          <a:p>
            <a:r>
              <a:rPr lang="en-US" dirty="0"/>
              <a:t>“Benefits of oneM2M Standardization”</a:t>
            </a:r>
          </a:p>
        </p:txBody>
      </p:sp>
      <p:sp>
        <p:nvSpPr>
          <p:cNvPr id="2" name="Espace réservé de la date 1"/>
          <p:cNvSpPr>
            <a:spLocks noGrp="1"/>
          </p:cNvSpPr>
          <p:nvPr>
            <p:ph type="dt" idx="10"/>
          </p:nvPr>
        </p:nvSpPr>
        <p:spPr/>
        <p:txBody>
          <a:bodyPr/>
          <a:lstStyle/>
          <a:p>
            <a:pPr>
              <a:defRPr/>
            </a:pPr>
            <a:endParaRPr lang="en-US" dirty="0"/>
          </a:p>
        </p:txBody>
      </p:sp>
    </p:spTree>
    <p:extLst>
      <p:ext uri="{BB962C8B-B14F-4D97-AF65-F5344CB8AC3E}">
        <p14:creationId xmlns:p14="http://schemas.microsoft.com/office/powerpoint/2010/main" val="1002554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8305800" y="6400800"/>
            <a:ext cx="367408" cy="276999"/>
          </a:xfrm>
          <a:prstGeom prst="rect">
            <a:avLst/>
          </a:prstGeom>
        </p:spPr>
        <p:txBody>
          <a:bodyPr wrap="none">
            <a:spAutoFit/>
          </a:bodyPr>
          <a:lstStyle/>
          <a:p>
            <a:pPr algn="r">
              <a:defRPr/>
            </a:pPr>
            <a:fld id="{B52B8AB2-264B-4AC2-9175-A38C93BC556B}" type="slidenum">
              <a:rPr lang="en-US" sz="1200" smtClean="0"/>
              <a:pPr algn="r">
                <a:defRPr/>
              </a:pPr>
              <a:t>‹#›</a:t>
            </a:fld>
            <a:endParaRPr lang="en-US" sz="12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p:nvPr userDrawn="1"/>
        </p:nvSpPr>
        <p:spPr>
          <a:xfrm>
            <a:off x="8305800" y="6400800"/>
            <a:ext cx="367408" cy="276999"/>
          </a:xfrm>
          <a:prstGeom prst="rect">
            <a:avLst/>
          </a:prstGeom>
        </p:spPr>
        <p:txBody>
          <a:bodyPr wrap="none">
            <a:spAutoFit/>
          </a:bodyPr>
          <a:lstStyle/>
          <a:p>
            <a:pPr algn="r">
              <a:defRPr/>
            </a:pPr>
            <a:fld id="{B52B8AB2-264B-4AC2-9175-A38C93BC556B}" type="slidenum">
              <a:rPr lang="en-US" sz="1200" smtClean="0"/>
              <a:pPr algn="r">
                <a:defRPr/>
              </a:pPr>
              <a:t>‹#›</a:t>
            </a:fld>
            <a:endParaRPr lang="en-US" sz="1200" dirty="0"/>
          </a:p>
        </p:txBody>
      </p:sp>
      <p:sp>
        <p:nvSpPr>
          <p:cNvPr id="5" name="Title 4"/>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lvl1pPr>
              <a:lnSpc>
                <a:spcPct val="85000"/>
              </a:lnSpc>
              <a:defRPr/>
            </a:lvl1pPr>
          </a:lstStyle>
          <a:p>
            <a:r>
              <a:rPr lang="en-US"/>
              <a:t>Click to edit Master title style</a:t>
            </a:r>
          </a:p>
        </p:txBody>
      </p:sp>
      <p:sp>
        <p:nvSpPr>
          <p:cNvPr id="4" name="Rectangle 3"/>
          <p:cNvSpPr/>
          <p:nvPr userDrawn="1"/>
        </p:nvSpPr>
        <p:spPr>
          <a:xfrm>
            <a:off x="8305800" y="6400800"/>
            <a:ext cx="367408" cy="276999"/>
          </a:xfrm>
          <a:prstGeom prst="rect">
            <a:avLst/>
          </a:prstGeom>
        </p:spPr>
        <p:txBody>
          <a:bodyPr wrap="none">
            <a:spAutoFit/>
          </a:bodyPr>
          <a:lstStyle/>
          <a:p>
            <a:pPr algn="r">
              <a:defRPr/>
            </a:pPr>
            <a:fld id="{B52B8AB2-264B-4AC2-9175-A38C93BC556B}" type="slidenum">
              <a:rPr lang="en-US" sz="1200" smtClean="0"/>
              <a:pPr algn="r">
                <a:defRPr/>
              </a:pPr>
              <a:t>‹#›</a:t>
            </a:fld>
            <a:endParaRPr lang="en-US" sz="12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8305800" y="6400800"/>
            <a:ext cx="367408" cy="276999"/>
          </a:xfrm>
          <a:prstGeom prst="rect">
            <a:avLst/>
          </a:prstGeom>
        </p:spPr>
        <p:txBody>
          <a:bodyPr wrap="none">
            <a:spAutoFit/>
          </a:bodyPr>
          <a:lstStyle/>
          <a:p>
            <a:pPr algn="r">
              <a:defRPr/>
            </a:pPr>
            <a:fld id="{B52B8AB2-264B-4AC2-9175-A38C93BC556B}" type="slidenum">
              <a:rPr lang="en-US" sz="1200" smtClean="0"/>
              <a:pPr algn="r">
                <a:defRPr/>
              </a:pPr>
              <a:t>‹#›</a:t>
            </a:fld>
            <a:endParaRPr lang="en-US" sz="12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Rounded Rectangle 3"/>
          <p:cNvSpPr/>
          <p:nvPr userDrawn="1"/>
        </p:nvSpPr>
        <p:spPr>
          <a:xfrm>
            <a:off x="457200" y="5075238"/>
            <a:ext cx="8229600" cy="1222375"/>
          </a:xfrm>
          <a:prstGeom prst="roundRect">
            <a:avLst/>
          </a:prstGeom>
          <a:noFill/>
          <a:ln>
            <a:solidFill>
              <a:srgbClr val="A0A0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7" descr="C:\Documents and Settings\mcauley\Local Settings\Temp\wz83a6\oneM2M\oneM2M-Logo.gif"/>
          <p:cNvPicPr>
            <a:picLocks noChangeAspect="1" noChangeArrowheads="1"/>
          </p:cNvPicPr>
          <p:nvPr userDrawn="1"/>
        </p:nvPicPr>
        <p:blipFill>
          <a:blip r:embed="rId2" cstate="print"/>
          <a:srcRect t="7465"/>
          <a:stretch>
            <a:fillRect/>
          </a:stretch>
        </p:blipFill>
        <p:spPr bwMode="auto">
          <a:xfrm>
            <a:off x="1581150" y="152400"/>
            <a:ext cx="5981700" cy="3778250"/>
          </a:xfrm>
          <a:prstGeom prst="rect">
            <a:avLst/>
          </a:prstGeom>
          <a:noFill/>
          <a:ln w="9525">
            <a:noFill/>
            <a:miter lim="800000"/>
            <a:headEnd/>
            <a:tailEnd/>
          </a:ln>
        </p:spPr>
      </p:pic>
      <p:sp>
        <p:nvSpPr>
          <p:cNvPr id="13" name="Text Placeholder 2"/>
          <p:cNvSpPr>
            <a:spLocks noGrp="1"/>
          </p:cNvSpPr>
          <p:nvPr>
            <p:ph type="body" idx="1"/>
          </p:nvPr>
        </p:nvSpPr>
        <p:spPr>
          <a:xfrm>
            <a:off x="685800" y="5076826"/>
            <a:ext cx="7772400" cy="1219200"/>
          </a:xfrm>
          <a:prstGeom prst="rect">
            <a:avLst/>
          </a:prstGeom>
        </p:spPr>
        <p:txBody>
          <a:bodyPr anchor="t">
            <a:normAutofit/>
          </a:bodyPr>
          <a:lstStyle>
            <a:lvl1pPr marL="0" indent="0">
              <a:spcBef>
                <a:spcPts val="0"/>
              </a:spcBef>
              <a:buNone/>
              <a:defRPr sz="1800">
                <a:solidFill>
                  <a:srgbClr val="C000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4" name="Title 1"/>
          <p:cNvSpPr>
            <a:spLocks noGrp="1"/>
          </p:cNvSpPr>
          <p:nvPr>
            <p:ph type="title"/>
          </p:nvPr>
        </p:nvSpPr>
        <p:spPr>
          <a:xfrm>
            <a:off x="685800" y="3629025"/>
            <a:ext cx="7772400" cy="1362075"/>
          </a:xfrm>
          <a:prstGeom prst="rect">
            <a:avLst/>
          </a:prstGeom>
        </p:spPr>
        <p:txBody>
          <a:bodyPr anchor="t">
            <a:normAutofit/>
          </a:bodyPr>
          <a:lstStyle>
            <a:lvl1pPr algn="ctr">
              <a:lnSpc>
                <a:spcPct val="90000"/>
              </a:lnSpc>
              <a:defRPr sz="4800" b="1" cap="all">
                <a:solidFill>
                  <a:srgbClr val="A0A0A3"/>
                </a:solidFill>
              </a:defRPr>
            </a:lvl1pPr>
          </a:lstStyle>
          <a:p>
            <a:r>
              <a:rPr lang="en-US" dirty="0"/>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7239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055" name="Picture 7" descr="C:\Documents and Settings\mcauley\Local Settings\Temp\wz83a6\oneM2M\oneM2M-Logo.gif"/>
          <p:cNvPicPr>
            <a:picLocks noChangeAspect="1" noChangeArrowheads="1"/>
          </p:cNvPicPr>
          <p:nvPr/>
        </p:nvPicPr>
        <p:blipFill>
          <a:blip r:embed="rId7" cstate="print"/>
          <a:srcRect/>
          <a:stretch>
            <a:fillRect/>
          </a:stretch>
        </p:blipFill>
        <p:spPr bwMode="auto">
          <a:xfrm>
            <a:off x="7646988" y="0"/>
            <a:ext cx="1497012" cy="10223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65" r:id="rId1"/>
    <p:sldLayoutId id="2147484266" r:id="rId2"/>
    <p:sldLayoutId id="2147484267" r:id="rId3"/>
    <p:sldLayoutId id="2147484268" r:id="rId4"/>
    <p:sldLayoutId id="2147484273" r:id="rId5"/>
  </p:sldLayoutIdLst>
  <p:hf hdr="0" ftr="0" dt="0"/>
  <p:txStyles>
    <p:titleStyle>
      <a:lvl1pPr algn="ctr" rtl="0" eaLnBrk="0" fontAlgn="base" hangingPunct="0">
        <a:spcBef>
          <a:spcPct val="0"/>
        </a:spcBef>
        <a:spcAft>
          <a:spcPct val="0"/>
        </a:spcAft>
        <a:defRPr sz="4400" kern="1200">
          <a:solidFill>
            <a:srgbClr val="C00000"/>
          </a:solidFill>
          <a:latin typeface="+mj-lt"/>
          <a:ea typeface="+mj-ea"/>
          <a:cs typeface="+mj-cs"/>
        </a:defRPr>
      </a:lvl1pPr>
      <a:lvl2pPr algn="ctr" rtl="0" eaLnBrk="0" fontAlgn="base" hangingPunct="0">
        <a:spcBef>
          <a:spcPct val="0"/>
        </a:spcBef>
        <a:spcAft>
          <a:spcPct val="0"/>
        </a:spcAft>
        <a:defRPr sz="4400">
          <a:solidFill>
            <a:srgbClr val="C00000"/>
          </a:solidFill>
          <a:latin typeface="Calibri" pitchFamily="34" charset="0"/>
        </a:defRPr>
      </a:lvl2pPr>
      <a:lvl3pPr algn="ctr" rtl="0" eaLnBrk="0" fontAlgn="base" hangingPunct="0">
        <a:spcBef>
          <a:spcPct val="0"/>
        </a:spcBef>
        <a:spcAft>
          <a:spcPct val="0"/>
        </a:spcAft>
        <a:defRPr sz="4400">
          <a:solidFill>
            <a:srgbClr val="C00000"/>
          </a:solidFill>
          <a:latin typeface="Calibri" pitchFamily="34" charset="0"/>
        </a:defRPr>
      </a:lvl3pPr>
      <a:lvl4pPr algn="ctr" rtl="0" eaLnBrk="0" fontAlgn="base" hangingPunct="0">
        <a:spcBef>
          <a:spcPct val="0"/>
        </a:spcBef>
        <a:spcAft>
          <a:spcPct val="0"/>
        </a:spcAft>
        <a:defRPr sz="4400">
          <a:solidFill>
            <a:srgbClr val="C00000"/>
          </a:solidFill>
          <a:latin typeface="Calibri" pitchFamily="34" charset="0"/>
        </a:defRPr>
      </a:lvl4pPr>
      <a:lvl5pPr algn="ctr" rtl="0" eaLnBrk="0" fontAlgn="base" hangingPunct="0">
        <a:spcBef>
          <a:spcPct val="0"/>
        </a:spcBef>
        <a:spcAft>
          <a:spcPct val="0"/>
        </a:spcAft>
        <a:defRPr sz="4400">
          <a:solidFill>
            <a:srgbClr val="C00000"/>
          </a:solidFill>
          <a:latin typeface="Calibri" pitchFamily="34" charset="0"/>
        </a:defRPr>
      </a:lvl5pPr>
      <a:lvl6pPr marL="457200" algn="ctr" rtl="0" fontAlgn="base">
        <a:spcBef>
          <a:spcPct val="0"/>
        </a:spcBef>
        <a:spcAft>
          <a:spcPct val="0"/>
        </a:spcAft>
        <a:defRPr sz="4400">
          <a:solidFill>
            <a:srgbClr val="C00000"/>
          </a:solidFill>
          <a:latin typeface="Calibri" pitchFamily="34" charset="0"/>
        </a:defRPr>
      </a:lvl6pPr>
      <a:lvl7pPr marL="914400" algn="ctr" rtl="0" fontAlgn="base">
        <a:spcBef>
          <a:spcPct val="0"/>
        </a:spcBef>
        <a:spcAft>
          <a:spcPct val="0"/>
        </a:spcAft>
        <a:defRPr sz="4400">
          <a:solidFill>
            <a:srgbClr val="C00000"/>
          </a:solidFill>
          <a:latin typeface="Calibri" pitchFamily="34" charset="0"/>
        </a:defRPr>
      </a:lvl7pPr>
      <a:lvl8pPr marL="1371600" algn="ctr" rtl="0" fontAlgn="base">
        <a:spcBef>
          <a:spcPct val="0"/>
        </a:spcBef>
        <a:spcAft>
          <a:spcPct val="0"/>
        </a:spcAft>
        <a:defRPr sz="4400">
          <a:solidFill>
            <a:srgbClr val="C00000"/>
          </a:solidFill>
          <a:latin typeface="Calibri" pitchFamily="34" charset="0"/>
        </a:defRPr>
      </a:lvl8pPr>
      <a:lvl9pPr marL="1828800" algn="ctr" rtl="0" fontAlgn="base">
        <a:spcBef>
          <a:spcPct val="0"/>
        </a:spcBef>
        <a:spcAft>
          <a:spcPct val="0"/>
        </a:spcAft>
        <a:defRPr sz="4400">
          <a:solidFill>
            <a:srgbClr val="C00000"/>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rgbClr val="C00000"/>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rgbClr val="C00000"/>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Placeholder 3"/>
          <p:cNvSpPr>
            <a:spLocks noGrp="1"/>
          </p:cNvSpPr>
          <p:nvPr>
            <p:ph type="body" idx="1"/>
          </p:nvPr>
        </p:nvSpPr>
        <p:spPr bwMode="auto">
          <a:xfrm>
            <a:off x="685800" y="5069775"/>
            <a:ext cx="7772400" cy="1219200"/>
          </a:xfrm>
          <a:noFill/>
          <a:ln>
            <a:miter lim="800000"/>
            <a:headEnd/>
            <a:tailEnd/>
          </a:ln>
        </p:spPr>
        <p:txBody>
          <a:bodyPr vert="horz" wrap="square" lIns="91440" tIns="45720" rIns="91440" bIns="45720" numCol="1" anchorCtr="0" compatLnSpc="1">
            <a:prstTxWarp prst="textNoShape">
              <a:avLst/>
            </a:prstTxWarp>
            <a:normAutofit/>
          </a:bodyPr>
          <a:lstStyle/>
          <a:p>
            <a:pPr eaLnBrk="1" hangingPunct="1"/>
            <a:r>
              <a:rPr lang="en-US" altLang="ko-KR" sz="2000" dirty="0">
                <a:solidFill>
                  <a:srgbClr val="B42025"/>
                </a:solidFill>
                <a:ea typeface="굴림" panose="020B0600000101010101" pitchFamily="34" charset="-127"/>
              </a:rPr>
              <a:t>Group Name: ARC</a:t>
            </a:r>
          </a:p>
          <a:p>
            <a:pPr eaLnBrk="1" hangingPunct="1"/>
            <a:r>
              <a:rPr lang="en-US" altLang="ko-KR" sz="2000" dirty="0">
                <a:solidFill>
                  <a:srgbClr val="B42025"/>
                </a:solidFill>
                <a:ea typeface="굴림" panose="020B0600000101010101" pitchFamily="34" charset="-127"/>
              </a:rPr>
              <a:t>Source: Catalina Mladin (Convida)</a:t>
            </a:r>
          </a:p>
          <a:p>
            <a:pPr eaLnBrk="1" hangingPunct="1"/>
            <a:r>
              <a:rPr lang="en-US" altLang="ko-KR" sz="2000" dirty="0">
                <a:solidFill>
                  <a:srgbClr val="B42025"/>
                </a:solidFill>
                <a:ea typeface="굴림" panose="020B0600000101010101" pitchFamily="34" charset="-127"/>
              </a:rPr>
              <a:t>Meeting Date: 2018-09-16 </a:t>
            </a:r>
          </a:p>
        </p:txBody>
      </p:sp>
      <p:sp>
        <p:nvSpPr>
          <p:cNvPr id="3" name="Title 2"/>
          <p:cNvSpPr>
            <a:spLocks noGrp="1"/>
          </p:cNvSpPr>
          <p:nvPr>
            <p:ph type="title"/>
          </p:nvPr>
        </p:nvSpPr>
        <p:spPr/>
        <p:txBody>
          <a:bodyPr>
            <a:noAutofit/>
          </a:bodyPr>
          <a:lstStyle/>
          <a:p>
            <a:pPr>
              <a:defRPr/>
            </a:pPr>
            <a:r>
              <a:rPr lang="en-US" altLang="ko-KR" sz="4000" cap="none" dirty="0">
                <a:solidFill>
                  <a:schemeClr val="tx1">
                    <a:lumMod val="65000"/>
                    <a:lumOff val="35000"/>
                  </a:schemeClr>
                </a:solidFill>
              </a:rPr>
              <a:t>Node discussion</a:t>
            </a:r>
            <a:endParaRPr lang="en-US" sz="4000" cap="none" dirty="0">
              <a:solidFill>
                <a:schemeClr val="tx1">
                  <a:lumMod val="65000"/>
                  <a:lumOff val="3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511B19-5B46-4D44-95AE-F6761CE5598F}"/>
              </a:ext>
            </a:extLst>
          </p:cNvPr>
          <p:cNvSpPr>
            <a:spLocks noGrp="1"/>
          </p:cNvSpPr>
          <p:nvPr>
            <p:ph type="title"/>
          </p:nvPr>
        </p:nvSpPr>
        <p:spPr/>
        <p:txBody>
          <a:bodyPr/>
          <a:lstStyle/>
          <a:p>
            <a:r>
              <a:rPr lang="en-US" dirty="0"/>
              <a:t>Common part for the two solutions</a:t>
            </a:r>
          </a:p>
        </p:txBody>
      </p:sp>
      <p:sp>
        <p:nvSpPr>
          <p:cNvPr id="6" name="Content Placeholder 5">
            <a:extLst>
              <a:ext uri="{FF2B5EF4-FFF2-40B4-BE49-F238E27FC236}">
                <a16:creationId xmlns:a16="http://schemas.microsoft.com/office/drawing/2014/main" id="{F91D3712-7EBE-49E7-AFDE-F9FE3CAD45EC}"/>
              </a:ext>
            </a:extLst>
          </p:cNvPr>
          <p:cNvSpPr>
            <a:spLocks noGrp="1"/>
          </p:cNvSpPr>
          <p:nvPr>
            <p:ph idx="1"/>
          </p:nvPr>
        </p:nvSpPr>
        <p:spPr>
          <a:xfrm>
            <a:off x="381000" y="1752600"/>
            <a:ext cx="8229600" cy="4267200"/>
          </a:xfrm>
        </p:spPr>
        <p:txBody>
          <a:bodyPr>
            <a:normAutofit fontScale="55000" lnSpcReduction="20000"/>
          </a:bodyPr>
          <a:lstStyle/>
          <a:p>
            <a:r>
              <a:rPr lang="en-GB" sz="4000" dirty="0"/>
              <a:t>Added text at AE and CSE registration to provide linking to &lt;node&gt;</a:t>
            </a:r>
          </a:p>
          <a:p>
            <a:endParaRPr lang="en-GB" sz="4000" dirty="0"/>
          </a:p>
          <a:p>
            <a:r>
              <a:rPr lang="en-GB" sz="4000" dirty="0"/>
              <a:t>Relaxed requirement about &lt;</a:t>
            </a:r>
            <a:r>
              <a:rPr lang="en-GB" sz="4000" dirty="0" err="1"/>
              <a:t>mgmtObj</a:t>
            </a:r>
            <a:r>
              <a:rPr lang="en-GB" sz="4000" dirty="0"/>
              <a:t>&gt; at IN for </a:t>
            </a:r>
            <a:r>
              <a:rPr lang="en-GB" sz="4000" dirty="0" err="1"/>
              <a:t>ext</a:t>
            </a:r>
            <a:r>
              <a:rPr lang="en-GB" sz="4000" dirty="0"/>
              <a:t> DM</a:t>
            </a:r>
          </a:p>
          <a:p>
            <a:endParaRPr lang="en-GB" sz="4000" dirty="0"/>
          </a:p>
          <a:p>
            <a:r>
              <a:rPr lang="en-GB" sz="4000" dirty="0"/>
              <a:t>Remove &lt;schedule&gt; from CSEBase, remaining only under &lt;node&gt;. </a:t>
            </a:r>
          </a:p>
          <a:p>
            <a:endParaRPr lang="en-GB" sz="4000" dirty="0"/>
          </a:p>
          <a:p>
            <a:r>
              <a:rPr lang="en-GB" sz="4000" dirty="0"/>
              <a:t>Change &lt;schedule&gt; to include own ACPs</a:t>
            </a:r>
          </a:p>
          <a:p>
            <a:endParaRPr lang="en-GB" sz="2800" dirty="0"/>
          </a:p>
          <a:p>
            <a:r>
              <a:rPr lang="en-GB" sz="4000" dirty="0"/>
              <a:t>Deleted unclear texts in 10.2.8.3</a:t>
            </a:r>
          </a:p>
          <a:p>
            <a:endParaRPr lang="en-GB" sz="4000" dirty="0"/>
          </a:p>
          <a:p>
            <a:r>
              <a:rPr lang="en-GB" sz="4000" dirty="0"/>
              <a:t>Clarified that An entity co-located with a CSE which is managed using oneM2M Device Management shall be represented by the same &lt;</a:t>
            </a:r>
            <a:r>
              <a:rPr lang="en-GB" sz="4000" i="1" dirty="0"/>
              <a:t>node</a:t>
            </a:r>
            <a:r>
              <a:rPr lang="en-GB" sz="4000" dirty="0"/>
              <a:t>&gt; resource </a:t>
            </a:r>
            <a:endParaRPr lang="en-US" sz="4000" dirty="0"/>
          </a:p>
          <a:p>
            <a:endParaRPr lang="en-GB" sz="4000" dirty="0"/>
          </a:p>
          <a:p>
            <a:pPr marL="0" lvl="1" indent="0">
              <a:buNone/>
            </a:pPr>
            <a:endParaRPr lang="en-GB" dirty="0"/>
          </a:p>
        </p:txBody>
      </p:sp>
    </p:spTree>
    <p:extLst>
      <p:ext uri="{BB962C8B-B14F-4D97-AF65-F5344CB8AC3E}">
        <p14:creationId xmlns:p14="http://schemas.microsoft.com/office/powerpoint/2010/main" val="2071520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1371E2-E33B-41EA-B3D3-18E8DB89B55C}"/>
              </a:ext>
            </a:extLst>
          </p:cNvPr>
          <p:cNvSpPr>
            <a:spLocks noGrp="1"/>
          </p:cNvSpPr>
          <p:nvPr>
            <p:ph type="title"/>
          </p:nvPr>
        </p:nvSpPr>
        <p:spPr>
          <a:xfrm>
            <a:off x="685800" y="274638"/>
            <a:ext cx="7010400" cy="1143000"/>
          </a:xfrm>
        </p:spPr>
        <p:txBody>
          <a:bodyPr/>
          <a:lstStyle/>
          <a:p>
            <a:r>
              <a:rPr lang="en-US" sz="3600" dirty="0"/>
              <a:t>Solution 1 at a  glance:</a:t>
            </a:r>
          </a:p>
        </p:txBody>
      </p:sp>
      <p:graphicFrame>
        <p:nvGraphicFramePr>
          <p:cNvPr id="5" name="Object 4">
            <a:extLst>
              <a:ext uri="{FF2B5EF4-FFF2-40B4-BE49-F238E27FC236}">
                <a16:creationId xmlns:a16="http://schemas.microsoft.com/office/drawing/2014/main" id="{733DE3BD-440E-4C1F-A0C1-26B89CEAD83D}"/>
              </a:ext>
            </a:extLst>
          </p:cNvPr>
          <p:cNvGraphicFramePr>
            <a:graphicFrameLocks noChangeAspect="1"/>
          </p:cNvGraphicFramePr>
          <p:nvPr>
            <p:extLst>
              <p:ext uri="{D42A27DB-BD31-4B8C-83A1-F6EECF244321}">
                <p14:modId xmlns:p14="http://schemas.microsoft.com/office/powerpoint/2010/main" val="3397359671"/>
              </p:ext>
            </p:extLst>
          </p:nvPr>
        </p:nvGraphicFramePr>
        <p:xfrm>
          <a:off x="2542032" y="1524000"/>
          <a:ext cx="5568950" cy="3275060"/>
        </p:xfrm>
        <a:graphic>
          <a:graphicData uri="http://schemas.openxmlformats.org/presentationml/2006/ole">
            <mc:AlternateContent xmlns:mc="http://schemas.openxmlformats.org/markup-compatibility/2006">
              <mc:Choice xmlns:v="urn:schemas-microsoft-com:vml" Requires="v">
                <p:oleObj spid="_x0000_s11281" name="Visio" r:id="rId3" imgW="4587033" imgH="2697532" progId="Visio.Drawing.15">
                  <p:embed/>
                </p:oleObj>
              </mc:Choice>
              <mc:Fallback>
                <p:oleObj name="Visio" r:id="rId3" imgW="4587033" imgH="2697532" progId="Visio.Drawing.15">
                  <p:embed/>
                  <p:pic>
                    <p:nvPicPr>
                      <p:cNvPr id="0" name=""/>
                      <p:cNvPicPr/>
                      <p:nvPr/>
                    </p:nvPicPr>
                    <p:blipFill>
                      <a:blip r:embed="rId4"/>
                      <a:stretch>
                        <a:fillRect/>
                      </a:stretch>
                    </p:blipFill>
                    <p:spPr>
                      <a:xfrm>
                        <a:off x="2542032" y="1524000"/>
                        <a:ext cx="5568950" cy="3275060"/>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AD88D353-28D7-4BAB-AE82-444A92E072F5}"/>
              </a:ext>
            </a:extLst>
          </p:cNvPr>
          <p:cNvSpPr>
            <a:spLocks noGrp="1"/>
          </p:cNvSpPr>
          <p:nvPr>
            <p:ph idx="1"/>
          </p:nvPr>
        </p:nvSpPr>
        <p:spPr>
          <a:xfrm>
            <a:off x="381000" y="1417638"/>
            <a:ext cx="2286000" cy="4525963"/>
          </a:xfrm>
        </p:spPr>
        <p:txBody>
          <a:bodyPr>
            <a:normAutofit/>
          </a:bodyPr>
          <a:lstStyle/>
          <a:p>
            <a:r>
              <a:rPr lang="en-US" sz="2000" dirty="0"/>
              <a:t>Node info separated into 2 resources:</a:t>
            </a:r>
          </a:p>
          <a:p>
            <a:pPr lvl="1"/>
            <a:r>
              <a:rPr lang="en-US" sz="1800" dirty="0" err="1"/>
              <a:t>nodeDM</a:t>
            </a:r>
            <a:r>
              <a:rPr lang="en-US" sz="1800" dirty="0"/>
              <a:t>, </a:t>
            </a:r>
          </a:p>
          <a:p>
            <a:pPr marL="457200" lvl="1" indent="0">
              <a:buNone/>
            </a:pPr>
            <a:r>
              <a:rPr lang="en-US" sz="1800" dirty="0"/>
              <a:t>For device management</a:t>
            </a:r>
          </a:p>
          <a:p>
            <a:pPr marL="457200" lvl="1" indent="0">
              <a:buNone/>
            </a:pPr>
            <a:endParaRPr lang="en-US" sz="1800" dirty="0"/>
          </a:p>
          <a:p>
            <a:pPr lvl="1"/>
            <a:r>
              <a:rPr lang="en-US" sz="1800" dirty="0" err="1"/>
              <a:t>nodeComm</a:t>
            </a:r>
            <a:endParaRPr lang="en-US" sz="1800" dirty="0"/>
          </a:p>
          <a:p>
            <a:pPr marL="457200" lvl="1" indent="0">
              <a:buNone/>
            </a:pPr>
            <a:r>
              <a:rPr lang="en-US" sz="1800" dirty="0"/>
              <a:t>For communication management</a:t>
            </a:r>
          </a:p>
          <a:p>
            <a:pPr lvl="1"/>
            <a:endParaRPr lang="en-US" sz="1800" dirty="0"/>
          </a:p>
        </p:txBody>
      </p:sp>
    </p:spTree>
    <p:extLst>
      <p:ext uri="{BB962C8B-B14F-4D97-AF65-F5344CB8AC3E}">
        <p14:creationId xmlns:p14="http://schemas.microsoft.com/office/powerpoint/2010/main" val="3101411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511B19-5B46-4D44-95AE-F6761CE5598F}"/>
              </a:ext>
            </a:extLst>
          </p:cNvPr>
          <p:cNvSpPr>
            <a:spLocks noGrp="1"/>
          </p:cNvSpPr>
          <p:nvPr>
            <p:ph type="title"/>
          </p:nvPr>
        </p:nvSpPr>
        <p:spPr>
          <a:xfrm>
            <a:off x="152400" y="274638"/>
            <a:ext cx="7543800" cy="1143000"/>
          </a:xfrm>
        </p:spPr>
        <p:txBody>
          <a:bodyPr/>
          <a:lstStyle/>
          <a:p>
            <a:r>
              <a:rPr lang="en-US" dirty="0"/>
              <a:t>Proposal 1 (ARC-2018-0143R01)</a:t>
            </a:r>
          </a:p>
        </p:txBody>
      </p:sp>
      <p:sp>
        <p:nvSpPr>
          <p:cNvPr id="6" name="Content Placeholder 5">
            <a:extLst>
              <a:ext uri="{FF2B5EF4-FFF2-40B4-BE49-F238E27FC236}">
                <a16:creationId xmlns:a16="http://schemas.microsoft.com/office/drawing/2014/main" id="{F91D3712-7EBE-49E7-AFDE-F9FE3CAD45EC}"/>
              </a:ext>
            </a:extLst>
          </p:cNvPr>
          <p:cNvSpPr>
            <a:spLocks noGrp="1"/>
          </p:cNvSpPr>
          <p:nvPr>
            <p:ph idx="1"/>
          </p:nvPr>
        </p:nvSpPr>
        <p:spPr>
          <a:xfrm>
            <a:off x="457200" y="1219200"/>
            <a:ext cx="8229600" cy="5181600"/>
          </a:xfrm>
        </p:spPr>
        <p:txBody>
          <a:bodyPr>
            <a:normAutofit fontScale="62500" lnSpcReduction="20000"/>
          </a:bodyPr>
          <a:lstStyle/>
          <a:p>
            <a:r>
              <a:rPr lang="en-US" sz="4000" dirty="0"/>
              <a:t>Keep &lt;node&gt; containing only </a:t>
            </a:r>
            <a:r>
              <a:rPr lang="en-US" sz="4000" dirty="0" err="1"/>
              <a:t>nodeComm</a:t>
            </a:r>
            <a:r>
              <a:rPr lang="en-US" sz="4000" dirty="0"/>
              <a:t> info:</a:t>
            </a:r>
          </a:p>
          <a:p>
            <a:pPr lvl="1"/>
            <a:r>
              <a:rPr lang="en-GB" sz="4000" i="1" dirty="0" err="1"/>
              <a:t>nodeID</a:t>
            </a:r>
            <a:r>
              <a:rPr lang="en-GB" sz="4000" i="1" dirty="0"/>
              <a:t>, </a:t>
            </a:r>
            <a:r>
              <a:rPr lang="en-US" sz="4000" dirty="0"/>
              <a:t>[</a:t>
            </a:r>
            <a:r>
              <a:rPr lang="en-US" sz="4000" dirty="0" err="1"/>
              <a:t>cmdhPolicy</a:t>
            </a:r>
            <a:r>
              <a:rPr lang="en-US" sz="4000" dirty="0"/>
              <a:t>],  [activeCmdhPolicy],&lt;schedule&gt; , </a:t>
            </a:r>
            <a:r>
              <a:rPr lang="en-GB" sz="4000" dirty="0" err="1"/>
              <a:t>roamingStatus</a:t>
            </a:r>
            <a:r>
              <a:rPr lang="en-GB" sz="4000" dirty="0"/>
              <a:t>, </a:t>
            </a:r>
            <a:r>
              <a:rPr lang="en-GB" sz="4000" dirty="0" err="1"/>
              <a:t>networkID</a:t>
            </a:r>
            <a:r>
              <a:rPr lang="en-GB" sz="4000" dirty="0"/>
              <a:t>, &lt;semanticDescriptor&gt;, &lt;transaction&gt;, &lt;subscription&gt; </a:t>
            </a:r>
          </a:p>
          <a:p>
            <a:pPr lvl="1"/>
            <a:r>
              <a:rPr lang="en-US" sz="3600" dirty="0"/>
              <a:t> &lt;node&gt; under own CSEBase of registrar always, created by either Registrar, Registree, DM entity.</a:t>
            </a:r>
          </a:p>
          <a:p>
            <a:r>
              <a:rPr lang="en-US" sz="4000" dirty="0"/>
              <a:t>New &lt;</a:t>
            </a:r>
            <a:r>
              <a:rPr lang="en-US" sz="4000" dirty="0" err="1"/>
              <a:t>managedNode</a:t>
            </a:r>
            <a:r>
              <a:rPr lang="en-US" sz="4000" dirty="0"/>
              <a:t>&gt; resource type for DM purposes only (created by DM entity/manager):</a:t>
            </a:r>
          </a:p>
          <a:p>
            <a:pPr lvl="1"/>
            <a:r>
              <a:rPr lang="en-US" sz="4000" dirty="0"/>
              <a:t>includes all other </a:t>
            </a:r>
            <a:r>
              <a:rPr lang="en-US" sz="4000" dirty="0" err="1"/>
              <a:t>mgmtObj</a:t>
            </a:r>
            <a:r>
              <a:rPr lang="en-US" sz="4000" dirty="0"/>
              <a:t> specializations, </a:t>
            </a:r>
            <a:r>
              <a:rPr lang="en-GB" sz="4000" dirty="0" err="1"/>
              <a:t>nodeID</a:t>
            </a:r>
            <a:r>
              <a:rPr lang="en-GB" sz="4000" dirty="0"/>
              <a:t>, </a:t>
            </a:r>
            <a:r>
              <a:rPr lang="en-GB" sz="4000" i="1" dirty="0"/>
              <a:t>&lt;subscription&gt; </a:t>
            </a:r>
          </a:p>
          <a:p>
            <a:r>
              <a:rPr lang="en-US" sz="4000" dirty="0"/>
              <a:t>&lt;</a:t>
            </a:r>
            <a:r>
              <a:rPr lang="en-US" sz="4000" dirty="0" err="1"/>
              <a:t>managedNode</a:t>
            </a:r>
            <a:r>
              <a:rPr lang="en-US" sz="4000" dirty="0"/>
              <a:t>&gt; location:</a:t>
            </a:r>
          </a:p>
          <a:p>
            <a:pPr lvl="1"/>
            <a:r>
              <a:rPr lang="en-US" sz="4000" dirty="0"/>
              <a:t>ASN/MN: under own CSEBase for SL-based DM or CSEBase (IN?) for </a:t>
            </a:r>
            <a:r>
              <a:rPr lang="en-GB" sz="4000" dirty="0"/>
              <a:t>other technologies (like today)</a:t>
            </a:r>
          </a:p>
          <a:p>
            <a:pPr lvl="1"/>
            <a:r>
              <a:rPr lang="en-US" sz="4000" dirty="0"/>
              <a:t>ADN: under registrar CSEBase for SL-based DM or CSEBase (IN?) for </a:t>
            </a:r>
            <a:r>
              <a:rPr lang="en-GB" sz="4000" dirty="0"/>
              <a:t>other technologies (like today)</a:t>
            </a:r>
          </a:p>
          <a:p>
            <a:endParaRPr lang="en-US" sz="4000" dirty="0"/>
          </a:p>
          <a:p>
            <a:endParaRPr lang="en-GB" sz="4000" dirty="0"/>
          </a:p>
          <a:p>
            <a:pPr marL="0" indent="0">
              <a:buNone/>
            </a:pPr>
            <a:endParaRPr lang="en-GB" sz="4000" i="1" dirty="0"/>
          </a:p>
          <a:p>
            <a:pPr marL="457200" lvl="1" indent="0">
              <a:buNone/>
            </a:pPr>
            <a:endParaRPr lang="en-GB" i="1" dirty="0"/>
          </a:p>
        </p:txBody>
      </p:sp>
    </p:spTree>
    <p:extLst>
      <p:ext uri="{BB962C8B-B14F-4D97-AF65-F5344CB8AC3E}">
        <p14:creationId xmlns:p14="http://schemas.microsoft.com/office/powerpoint/2010/main" val="3828910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1371E2-E33B-41EA-B3D3-18E8DB89B55C}"/>
              </a:ext>
            </a:extLst>
          </p:cNvPr>
          <p:cNvSpPr>
            <a:spLocks noGrp="1"/>
          </p:cNvSpPr>
          <p:nvPr>
            <p:ph type="title"/>
          </p:nvPr>
        </p:nvSpPr>
        <p:spPr>
          <a:xfrm>
            <a:off x="685800" y="274638"/>
            <a:ext cx="7010400" cy="1143000"/>
          </a:xfrm>
        </p:spPr>
        <p:txBody>
          <a:bodyPr/>
          <a:lstStyle/>
          <a:p>
            <a:r>
              <a:rPr lang="en-US" sz="3600" dirty="0"/>
              <a:t>Solution 2 at a  glance:</a:t>
            </a:r>
          </a:p>
        </p:txBody>
      </p:sp>
      <p:graphicFrame>
        <p:nvGraphicFramePr>
          <p:cNvPr id="5" name="Object 4">
            <a:extLst>
              <a:ext uri="{FF2B5EF4-FFF2-40B4-BE49-F238E27FC236}">
                <a16:creationId xmlns:a16="http://schemas.microsoft.com/office/drawing/2014/main" id="{733DE3BD-440E-4C1F-A0C1-26B89CEAD83D}"/>
              </a:ext>
            </a:extLst>
          </p:cNvPr>
          <p:cNvGraphicFramePr>
            <a:graphicFrameLocks noChangeAspect="1"/>
          </p:cNvGraphicFramePr>
          <p:nvPr>
            <p:extLst>
              <p:ext uri="{D42A27DB-BD31-4B8C-83A1-F6EECF244321}">
                <p14:modId xmlns:p14="http://schemas.microsoft.com/office/powerpoint/2010/main" val="2919995334"/>
              </p:ext>
            </p:extLst>
          </p:nvPr>
        </p:nvGraphicFramePr>
        <p:xfrm>
          <a:off x="2524125" y="1504950"/>
          <a:ext cx="5605463" cy="3314700"/>
        </p:xfrm>
        <a:graphic>
          <a:graphicData uri="http://schemas.openxmlformats.org/presentationml/2006/ole">
            <mc:AlternateContent xmlns:mc="http://schemas.openxmlformats.org/markup-compatibility/2006">
              <mc:Choice xmlns:v="urn:schemas-microsoft-com:vml" Requires="v">
                <p:oleObj spid="_x0000_s15365" name="Visio" r:id="rId3" imgW="4616388" imgH="2730341" progId="Visio.Drawing.15">
                  <p:embed/>
                </p:oleObj>
              </mc:Choice>
              <mc:Fallback>
                <p:oleObj name="Visio" r:id="rId3" imgW="4616388" imgH="2730341" progId="Visio.Drawing.15">
                  <p:embed/>
                  <p:pic>
                    <p:nvPicPr>
                      <p:cNvPr id="5" name="Object 4">
                        <a:extLst>
                          <a:ext uri="{FF2B5EF4-FFF2-40B4-BE49-F238E27FC236}">
                            <a16:creationId xmlns:a16="http://schemas.microsoft.com/office/drawing/2014/main" id="{733DE3BD-440E-4C1F-A0C1-26B89CEAD83D}"/>
                          </a:ext>
                        </a:extLst>
                      </p:cNvPr>
                      <p:cNvPicPr/>
                      <p:nvPr/>
                    </p:nvPicPr>
                    <p:blipFill>
                      <a:blip r:embed="rId4"/>
                      <a:stretch>
                        <a:fillRect/>
                      </a:stretch>
                    </p:blipFill>
                    <p:spPr>
                      <a:xfrm>
                        <a:off x="2524125" y="1504950"/>
                        <a:ext cx="5605463" cy="3314700"/>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AD88D353-28D7-4BAB-AE82-444A92E072F5}"/>
              </a:ext>
            </a:extLst>
          </p:cNvPr>
          <p:cNvSpPr>
            <a:spLocks noGrp="1"/>
          </p:cNvSpPr>
          <p:nvPr>
            <p:ph idx="1"/>
          </p:nvPr>
        </p:nvSpPr>
        <p:spPr>
          <a:xfrm>
            <a:off x="381000" y="1417638"/>
            <a:ext cx="2286000" cy="4525963"/>
          </a:xfrm>
        </p:spPr>
        <p:txBody>
          <a:bodyPr>
            <a:normAutofit/>
          </a:bodyPr>
          <a:lstStyle/>
          <a:p>
            <a:pPr marL="0" lvl="1" indent="0">
              <a:buNone/>
            </a:pPr>
            <a:r>
              <a:rPr lang="en-US" sz="1800" dirty="0"/>
              <a:t>&lt;</a:t>
            </a:r>
            <a:r>
              <a:rPr lang="en-US" dirty="0" err="1"/>
              <a:t>mgmtObj</a:t>
            </a:r>
            <a:r>
              <a:rPr lang="en-US" dirty="0"/>
              <a:t>&gt; </a:t>
            </a:r>
          </a:p>
          <a:p>
            <a:pPr marL="0" lvl="1" indent="0">
              <a:buNone/>
            </a:pPr>
            <a:r>
              <a:rPr lang="en-US" dirty="0"/>
              <a:t>specified as children of &lt;node&gt; or links to resources on a different CSE</a:t>
            </a:r>
          </a:p>
          <a:p>
            <a:pPr marL="0" lvl="1" indent="0">
              <a:buNone/>
            </a:pPr>
            <a:endParaRPr lang="en-US" dirty="0"/>
          </a:p>
          <a:p>
            <a:pPr marL="0" lvl="1" indent="0">
              <a:buNone/>
            </a:pPr>
            <a:r>
              <a:rPr lang="en-US" dirty="0"/>
              <a:t> </a:t>
            </a:r>
          </a:p>
        </p:txBody>
      </p:sp>
    </p:spTree>
    <p:extLst>
      <p:ext uri="{BB962C8B-B14F-4D97-AF65-F5344CB8AC3E}">
        <p14:creationId xmlns:p14="http://schemas.microsoft.com/office/powerpoint/2010/main" val="18804071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511B19-5B46-4D44-95AE-F6761CE5598F}"/>
              </a:ext>
            </a:extLst>
          </p:cNvPr>
          <p:cNvSpPr>
            <a:spLocks noGrp="1"/>
          </p:cNvSpPr>
          <p:nvPr>
            <p:ph type="title"/>
          </p:nvPr>
        </p:nvSpPr>
        <p:spPr/>
        <p:txBody>
          <a:bodyPr/>
          <a:lstStyle/>
          <a:p>
            <a:r>
              <a:rPr lang="en-US" dirty="0"/>
              <a:t>Solution 2 (</a:t>
            </a:r>
            <a:r>
              <a:rPr lang="en-US" dirty="0" err="1"/>
              <a:t>cont</a:t>
            </a:r>
            <a:r>
              <a:rPr lang="en-US" dirty="0"/>
              <a:t>)</a:t>
            </a:r>
          </a:p>
        </p:txBody>
      </p:sp>
      <p:sp>
        <p:nvSpPr>
          <p:cNvPr id="6" name="Content Placeholder 5">
            <a:extLst>
              <a:ext uri="{FF2B5EF4-FFF2-40B4-BE49-F238E27FC236}">
                <a16:creationId xmlns:a16="http://schemas.microsoft.com/office/drawing/2014/main" id="{F91D3712-7EBE-49E7-AFDE-F9FE3CAD45EC}"/>
              </a:ext>
            </a:extLst>
          </p:cNvPr>
          <p:cNvSpPr>
            <a:spLocks noGrp="1"/>
          </p:cNvSpPr>
          <p:nvPr>
            <p:ph idx="1"/>
          </p:nvPr>
        </p:nvSpPr>
        <p:spPr>
          <a:xfrm>
            <a:off x="381000" y="1752600"/>
            <a:ext cx="8229600" cy="3886200"/>
          </a:xfrm>
        </p:spPr>
        <p:txBody>
          <a:bodyPr>
            <a:normAutofit/>
          </a:bodyPr>
          <a:lstStyle/>
          <a:p>
            <a:r>
              <a:rPr lang="en-GB" dirty="0"/>
              <a:t>Relaxed requirement about &lt;</a:t>
            </a:r>
            <a:r>
              <a:rPr lang="en-GB" dirty="0" err="1"/>
              <a:t>mgmtObj</a:t>
            </a:r>
            <a:r>
              <a:rPr lang="en-GB" dirty="0"/>
              <a:t>&gt; at IN for </a:t>
            </a:r>
            <a:r>
              <a:rPr lang="en-GB" dirty="0" err="1"/>
              <a:t>ext</a:t>
            </a:r>
            <a:r>
              <a:rPr lang="en-GB" dirty="0"/>
              <a:t> DM</a:t>
            </a:r>
          </a:p>
          <a:p>
            <a:r>
              <a:rPr lang="en-GB" dirty="0"/>
              <a:t>Relaxed &lt;</a:t>
            </a:r>
            <a:r>
              <a:rPr lang="en-GB" dirty="0" err="1"/>
              <a:t>mgmtObj</a:t>
            </a:r>
            <a:r>
              <a:rPr lang="en-GB" dirty="0"/>
              <a:t>&gt; on managed CSE for native DM</a:t>
            </a:r>
            <a:endParaRPr lang="en-US" dirty="0"/>
          </a:p>
          <a:p>
            <a:endParaRPr lang="en-GB" sz="4000" dirty="0"/>
          </a:p>
          <a:p>
            <a:pPr marL="0" lvl="1" indent="0">
              <a:buNone/>
            </a:pPr>
            <a:endParaRPr lang="en-GB" dirty="0"/>
          </a:p>
        </p:txBody>
      </p:sp>
    </p:spTree>
    <p:extLst>
      <p:ext uri="{BB962C8B-B14F-4D97-AF65-F5344CB8AC3E}">
        <p14:creationId xmlns:p14="http://schemas.microsoft.com/office/powerpoint/2010/main" val="1193626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E6D75C-A5F6-41E2-9639-80B4260DF874}"/>
              </a:ext>
            </a:extLst>
          </p:cNvPr>
          <p:cNvSpPr>
            <a:spLocks noGrp="1"/>
          </p:cNvSpPr>
          <p:nvPr>
            <p:ph type="title"/>
          </p:nvPr>
        </p:nvSpPr>
        <p:spPr>
          <a:xfrm>
            <a:off x="914400" y="3048000"/>
            <a:ext cx="7239000" cy="1143000"/>
          </a:xfrm>
        </p:spPr>
        <p:txBody>
          <a:bodyPr/>
          <a:lstStyle/>
          <a:p>
            <a:r>
              <a:rPr lang="en-US" dirty="0"/>
              <a:t>Examples/usecases</a:t>
            </a:r>
          </a:p>
        </p:txBody>
      </p:sp>
      <p:sp>
        <p:nvSpPr>
          <p:cNvPr id="4" name="Content Placeholder 2">
            <a:extLst>
              <a:ext uri="{FF2B5EF4-FFF2-40B4-BE49-F238E27FC236}">
                <a16:creationId xmlns:a16="http://schemas.microsoft.com/office/drawing/2014/main" id="{00228DD9-7D1E-47AE-B2AD-18D229E856AB}"/>
              </a:ext>
            </a:extLst>
          </p:cNvPr>
          <p:cNvSpPr txBox="1">
            <a:spLocks/>
          </p:cNvSpPr>
          <p:nvPr/>
        </p:nvSpPr>
        <p:spPr bwMode="auto">
          <a:xfrm>
            <a:off x="1143000" y="4648200"/>
            <a:ext cx="7321296" cy="6857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rgbClr val="C00000"/>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1800" kern="1200">
                <a:solidFill>
                  <a:srgbClr val="C00000"/>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457200" lvl="1" indent="0">
              <a:buNone/>
            </a:pPr>
            <a:r>
              <a:rPr lang="en-US" sz="1800" dirty="0"/>
              <a:t>The following slides show where the node information is NEEDED</a:t>
            </a:r>
          </a:p>
        </p:txBody>
      </p:sp>
    </p:spTree>
    <p:extLst>
      <p:ext uri="{BB962C8B-B14F-4D97-AF65-F5344CB8AC3E}">
        <p14:creationId xmlns:p14="http://schemas.microsoft.com/office/powerpoint/2010/main" val="218611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45456A-0423-4CD6-A2AC-E458335529B3}"/>
              </a:ext>
            </a:extLst>
          </p:cNvPr>
          <p:cNvSpPr>
            <a:spLocks noGrp="1"/>
          </p:cNvSpPr>
          <p:nvPr>
            <p:ph type="title"/>
          </p:nvPr>
        </p:nvSpPr>
        <p:spPr/>
        <p:txBody>
          <a:bodyPr/>
          <a:lstStyle/>
          <a:p>
            <a:r>
              <a:rPr lang="en-US" sz="3600" dirty="0"/>
              <a:t>ADN @ IN (applies to 3GPP UEs)</a:t>
            </a:r>
          </a:p>
        </p:txBody>
      </p:sp>
      <p:pic>
        <p:nvPicPr>
          <p:cNvPr id="5" name="Picture 4">
            <a:extLst>
              <a:ext uri="{FF2B5EF4-FFF2-40B4-BE49-F238E27FC236}">
                <a16:creationId xmlns:a16="http://schemas.microsoft.com/office/drawing/2014/main" id="{CF3DAD02-569D-4630-81A3-BE994DCB96B6}"/>
              </a:ext>
            </a:extLst>
          </p:cNvPr>
          <p:cNvPicPr>
            <a:picLocks noChangeAspect="1"/>
          </p:cNvPicPr>
          <p:nvPr/>
        </p:nvPicPr>
        <p:blipFill>
          <a:blip r:embed="rId2"/>
          <a:stretch>
            <a:fillRect/>
          </a:stretch>
        </p:blipFill>
        <p:spPr>
          <a:xfrm>
            <a:off x="1100010" y="2362200"/>
            <a:ext cx="6608382" cy="3124109"/>
          </a:xfrm>
          <a:prstGeom prst="rect">
            <a:avLst/>
          </a:prstGeom>
        </p:spPr>
      </p:pic>
      <p:sp>
        <p:nvSpPr>
          <p:cNvPr id="7" name="Rectangle 6">
            <a:extLst>
              <a:ext uri="{FF2B5EF4-FFF2-40B4-BE49-F238E27FC236}">
                <a16:creationId xmlns:a16="http://schemas.microsoft.com/office/drawing/2014/main" id="{0FA09C18-A4C9-4CA1-B171-1CA28DE75F63}"/>
              </a:ext>
            </a:extLst>
          </p:cNvPr>
          <p:cNvSpPr/>
          <p:nvPr/>
        </p:nvSpPr>
        <p:spPr>
          <a:xfrm>
            <a:off x="4876800" y="1600200"/>
            <a:ext cx="3179973" cy="461665"/>
          </a:xfrm>
          <a:prstGeom prst="rect">
            <a:avLst/>
          </a:prstGeom>
        </p:spPr>
        <p:txBody>
          <a:bodyPr wrap="none">
            <a:spAutoFit/>
          </a:bodyPr>
          <a:lstStyle/>
          <a:p>
            <a:r>
              <a:rPr lang="en-US" sz="2400" dirty="0">
                <a:solidFill>
                  <a:schemeClr val="accent1"/>
                </a:solidFill>
              </a:rPr>
              <a:t>Ext DM or oneM2M DM</a:t>
            </a:r>
          </a:p>
        </p:txBody>
      </p:sp>
    </p:spTree>
    <p:extLst>
      <p:ext uri="{BB962C8B-B14F-4D97-AF65-F5344CB8AC3E}">
        <p14:creationId xmlns:p14="http://schemas.microsoft.com/office/powerpoint/2010/main" val="2900681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45456A-0423-4CD6-A2AC-E458335529B3}"/>
              </a:ext>
            </a:extLst>
          </p:cNvPr>
          <p:cNvSpPr>
            <a:spLocks noGrp="1"/>
          </p:cNvSpPr>
          <p:nvPr>
            <p:ph type="title"/>
          </p:nvPr>
        </p:nvSpPr>
        <p:spPr/>
        <p:txBody>
          <a:bodyPr/>
          <a:lstStyle/>
          <a:p>
            <a:r>
              <a:rPr lang="en-US" sz="3600" dirty="0"/>
              <a:t>ADN @ ASN/MN</a:t>
            </a:r>
          </a:p>
        </p:txBody>
      </p:sp>
      <p:sp>
        <p:nvSpPr>
          <p:cNvPr id="7" name="Rectangle 6">
            <a:extLst>
              <a:ext uri="{FF2B5EF4-FFF2-40B4-BE49-F238E27FC236}">
                <a16:creationId xmlns:a16="http://schemas.microsoft.com/office/drawing/2014/main" id="{0FA09C18-A4C9-4CA1-B171-1CA28DE75F63}"/>
              </a:ext>
            </a:extLst>
          </p:cNvPr>
          <p:cNvSpPr/>
          <p:nvPr/>
        </p:nvSpPr>
        <p:spPr>
          <a:xfrm>
            <a:off x="5334000" y="1470037"/>
            <a:ext cx="1864613" cy="461665"/>
          </a:xfrm>
          <a:prstGeom prst="rect">
            <a:avLst/>
          </a:prstGeom>
        </p:spPr>
        <p:txBody>
          <a:bodyPr wrap="none">
            <a:spAutoFit/>
          </a:bodyPr>
          <a:lstStyle/>
          <a:p>
            <a:r>
              <a:rPr lang="en-US" sz="2400" dirty="0">
                <a:solidFill>
                  <a:schemeClr val="accent1"/>
                </a:solidFill>
              </a:rPr>
              <a:t>oneM2M DM</a:t>
            </a:r>
          </a:p>
        </p:txBody>
      </p:sp>
      <p:graphicFrame>
        <p:nvGraphicFramePr>
          <p:cNvPr id="3" name="Object 2">
            <a:extLst>
              <a:ext uri="{FF2B5EF4-FFF2-40B4-BE49-F238E27FC236}">
                <a16:creationId xmlns:a16="http://schemas.microsoft.com/office/drawing/2014/main" id="{CD1C4B4A-0721-488F-8C3D-844BE48E0859}"/>
              </a:ext>
            </a:extLst>
          </p:cNvPr>
          <p:cNvGraphicFramePr>
            <a:graphicFrameLocks noChangeAspect="1"/>
          </p:cNvGraphicFramePr>
          <p:nvPr>
            <p:extLst>
              <p:ext uri="{D42A27DB-BD31-4B8C-83A1-F6EECF244321}">
                <p14:modId xmlns:p14="http://schemas.microsoft.com/office/powerpoint/2010/main" val="2410862859"/>
              </p:ext>
            </p:extLst>
          </p:nvPr>
        </p:nvGraphicFramePr>
        <p:xfrm>
          <a:off x="1295400" y="1981200"/>
          <a:ext cx="6888162" cy="4351338"/>
        </p:xfrm>
        <a:graphic>
          <a:graphicData uri="http://schemas.openxmlformats.org/presentationml/2006/ole">
            <mc:AlternateContent xmlns:mc="http://schemas.openxmlformats.org/markup-compatibility/2006">
              <mc:Choice xmlns:v="urn:schemas-microsoft-com:vml" Requires="v">
                <p:oleObj spid="_x0000_s12303" name="Visio" r:id="rId3" imgW="6888598" imgH="4350933" progId="Visio.Drawing.15">
                  <p:embed/>
                </p:oleObj>
              </mc:Choice>
              <mc:Fallback>
                <p:oleObj name="Visio" r:id="rId3" imgW="6888598" imgH="4350933" progId="Visio.Drawing.15">
                  <p:embed/>
                  <p:pic>
                    <p:nvPicPr>
                      <p:cNvPr id="0" name=""/>
                      <p:cNvPicPr/>
                      <p:nvPr/>
                    </p:nvPicPr>
                    <p:blipFill>
                      <a:blip r:embed="rId4"/>
                      <a:stretch>
                        <a:fillRect/>
                      </a:stretch>
                    </p:blipFill>
                    <p:spPr>
                      <a:xfrm>
                        <a:off x="1295400" y="1981200"/>
                        <a:ext cx="6888162" cy="4351338"/>
                      </a:xfrm>
                      <a:prstGeom prst="rect">
                        <a:avLst/>
                      </a:prstGeom>
                    </p:spPr>
                  </p:pic>
                </p:oleObj>
              </mc:Fallback>
            </mc:AlternateContent>
          </a:graphicData>
        </a:graphic>
      </p:graphicFrame>
      <p:sp>
        <p:nvSpPr>
          <p:cNvPr id="8" name="Rectangle 7">
            <a:extLst>
              <a:ext uri="{FF2B5EF4-FFF2-40B4-BE49-F238E27FC236}">
                <a16:creationId xmlns:a16="http://schemas.microsoft.com/office/drawing/2014/main" id="{CE2E4FD6-C47F-48DF-BFB8-96FE070AF019}"/>
              </a:ext>
            </a:extLst>
          </p:cNvPr>
          <p:cNvSpPr/>
          <p:nvPr/>
        </p:nvSpPr>
        <p:spPr>
          <a:xfrm>
            <a:off x="1456490" y="1370819"/>
            <a:ext cx="1092863" cy="461665"/>
          </a:xfrm>
          <a:prstGeom prst="rect">
            <a:avLst/>
          </a:prstGeom>
        </p:spPr>
        <p:txBody>
          <a:bodyPr wrap="none">
            <a:spAutoFit/>
          </a:bodyPr>
          <a:lstStyle/>
          <a:p>
            <a:r>
              <a:rPr lang="en-US" sz="2400" dirty="0">
                <a:solidFill>
                  <a:schemeClr val="accent1"/>
                </a:solidFill>
              </a:rPr>
              <a:t>Ext DM</a:t>
            </a:r>
          </a:p>
        </p:txBody>
      </p:sp>
    </p:spTree>
    <p:extLst>
      <p:ext uri="{BB962C8B-B14F-4D97-AF65-F5344CB8AC3E}">
        <p14:creationId xmlns:p14="http://schemas.microsoft.com/office/powerpoint/2010/main" val="92522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45456A-0423-4CD6-A2AC-E458335529B3}"/>
              </a:ext>
            </a:extLst>
          </p:cNvPr>
          <p:cNvSpPr>
            <a:spLocks noGrp="1"/>
          </p:cNvSpPr>
          <p:nvPr>
            <p:ph type="title"/>
          </p:nvPr>
        </p:nvSpPr>
        <p:spPr/>
        <p:txBody>
          <a:bodyPr/>
          <a:lstStyle/>
          <a:p>
            <a:r>
              <a:rPr lang="en-US" sz="3600" dirty="0"/>
              <a:t>ASN/MN @ IN (applies to 3GPP UEs)</a:t>
            </a:r>
          </a:p>
        </p:txBody>
      </p:sp>
      <p:sp>
        <p:nvSpPr>
          <p:cNvPr id="7" name="Rectangle 6">
            <a:extLst>
              <a:ext uri="{FF2B5EF4-FFF2-40B4-BE49-F238E27FC236}">
                <a16:creationId xmlns:a16="http://schemas.microsoft.com/office/drawing/2014/main" id="{0FA09C18-A4C9-4CA1-B171-1CA28DE75F63}"/>
              </a:ext>
            </a:extLst>
          </p:cNvPr>
          <p:cNvSpPr/>
          <p:nvPr/>
        </p:nvSpPr>
        <p:spPr>
          <a:xfrm>
            <a:off x="5334000" y="1470037"/>
            <a:ext cx="1864613" cy="461665"/>
          </a:xfrm>
          <a:prstGeom prst="rect">
            <a:avLst/>
          </a:prstGeom>
        </p:spPr>
        <p:txBody>
          <a:bodyPr wrap="none">
            <a:spAutoFit/>
          </a:bodyPr>
          <a:lstStyle/>
          <a:p>
            <a:r>
              <a:rPr lang="en-US" sz="2400" dirty="0">
                <a:solidFill>
                  <a:schemeClr val="accent1"/>
                </a:solidFill>
              </a:rPr>
              <a:t>oneM2M DM</a:t>
            </a:r>
          </a:p>
        </p:txBody>
      </p:sp>
      <p:sp>
        <p:nvSpPr>
          <p:cNvPr id="8" name="Rectangle 7">
            <a:extLst>
              <a:ext uri="{FF2B5EF4-FFF2-40B4-BE49-F238E27FC236}">
                <a16:creationId xmlns:a16="http://schemas.microsoft.com/office/drawing/2014/main" id="{CE2E4FD6-C47F-48DF-BFB8-96FE070AF019}"/>
              </a:ext>
            </a:extLst>
          </p:cNvPr>
          <p:cNvSpPr/>
          <p:nvPr/>
        </p:nvSpPr>
        <p:spPr>
          <a:xfrm>
            <a:off x="1456490" y="1370819"/>
            <a:ext cx="1092863" cy="461665"/>
          </a:xfrm>
          <a:prstGeom prst="rect">
            <a:avLst/>
          </a:prstGeom>
        </p:spPr>
        <p:txBody>
          <a:bodyPr wrap="none">
            <a:spAutoFit/>
          </a:bodyPr>
          <a:lstStyle/>
          <a:p>
            <a:r>
              <a:rPr lang="en-US" sz="2400" dirty="0">
                <a:solidFill>
                  <a:schemeClr val="accent1"/>
                </a:solidFill>
              </a:rPr>
              <a:t>Ext DM</a:t>
            </a:r>
          </a:p>
        </p:txBody>
      </p:sp>
      <p:graphicFrame>
        <p:nvGraphicFramePr>
          <p:cNvPr id="2" name="Object 1">
            <a:extLst>
              <a:ext uri="{FF2B5EF4-FFF2-40B4-BE49-F238E27FC236}">
                <a16:creationId xmlns:a16="http://schemas.microsoft.com/office/drawing/2014/main" id="{F77D079E-6F2F-4C47-AEB6-4F686F45EC3A}"/>
              </a:ext>
            </a:extLst>
          </p:cNvPr>
          <p:cNvGraphicFramePr>
            <a:graphicFrameLocks noChangeAspect="1"/>
          </p:cNvGraphicFramePr>
          <p:nvPr>
            <p:extLst>
              <p:ext uri="{D42A27DB-BD31-4B8C-83A1-F6EECF244321}">
                <p14:modId xmlns:p14="http://schemas.microsoft.com/office/powerpoint/2010/main" val="2512901815"/>
              </p:ext>
            </p:extLst>
          </p:nvPr>
        </p:nvGraphicFramePr>
        <p:xfrm>
          <a:off x="685800" y="1984101"/>
          <a:ext cx="7916862" cy="4168775"/>
        </p:xfrm>
        <a:graphic>
          <a:graphicData uri="http://schemas.openxmlformats.org/presentationml/2006/ole">
            <mc:AlternateContent xmlns:mc="http://schemas.openxmlformats.org/markup-compatibility/2006">
              <mc:Choice xmlns:v="urn:schemas-microsoft-com:vml" Requires="v">
                <p:oleObj spid="_x0000_s13325" name="Visio" r:id="rId3" imgW="7916988" imgH="4168105" progId="Visio.Drawing.15">
                  <p:embed/>
                </p:oleObj>
              </mc:Choice>
              <mc:Fallback>
                <p:oleObj name="Visio" r:id="rId3" imgW="7916988" imgH="4168105" progId="Visio.Drawing.15">
                  <p:embed/>
                  <p:pic>
                    <p:nvPicPr>
                      <p:cNvPr id="0" name=""/>
                      <p:cNvPicPr/>
                      <p:nvPr/>
                    </p:nvPicPr>
                    <p:blipFill>
                      <a:blip r:embed="rId4"/>
                      <a:stretch>
                        <a:fillRect/>
                      </a:stretch>
                    </p:blipFill>
                    <p:spPr>
                      <a:xfrm>
                        <a:off x="685800" y="1984101"/>
                        <a:ext cx="7916862" cy="4168775"/>
                      </a:xfrm>
                      <a:prstGeom prst="rect">
                        <a:avLst/>
                      </a:prstGeom>
                    </p:spPr>
                  </p:pic>
                </p:oleObj>
              </mc:Fallback>
            </mc:AlternateContent>
          </a:graphicData>
        </a:graphic>
      </p:graphicFrame>
    </p:spTree>
    <p:extLst>
      <p:ext uri="{BB962C8B-B14F-4D97-AF65-F5344CB8AC3E}">
        <p14:creationId xmlns:p14="http://schemas.microsoft.com/office/powerpoint/2010/main" val="3161839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45456A-0423-4CD6-A2AC-E458335529B3}"/>
              </a:ext>
            </a:extLst>
          </p:cNvPr>
          <p:cNvSpPr>
            <a:spLocks noGrp="1"/>
          </p:cNvSpPr>
          <p:nvPr>
            <p:ph type="title"/>
          </p:nvPr>
        </p:nvSpPr>
        <p:spPr/>
        <p:txBody>
          <a:bodyPr/>
          <a:lstStyle/>
          <a:p>
            <a:r>
              <a:rPr lang="en-US" sz="3600" dirty="0"/>
              <a:t>ASN@ MN</a:t>
            </a:r>
          </a:p>
        </p:txBody>
      </p:sp>
      <p:sp>
        <p:nvSpPr>
          <p:cNvPr id="7" name="Rectangle 6">
            <a:extLst>
              <a:ext uri="{FF2B5EF4-FFF2-40B4-BE49-F238E27FC236}">
                <a16:creationId xmlns:a16="http://schemas.microsoft.com/office/drawing/2014/main" id="{0FA09C18-A4C9-4CA1-B171-1CA28DE75F63}"/>
              </a:ext>
            </a:extLst>
          </p:cNvPr>
          <p:cNvSpPr/>
          <p:nvPr/>
        </p:nvSpPr>
        <p:spPr>
          <a:xfrm>
            <a:off x="5334000" y="1470037"/>
            <a:ext cx="1864613" cy="461665"/>
          </a:xfrm>
          <a:prstGeom prst="rect">
            <a:avLst/>
          </a:prstGeom>
        </p:spPr>
        <p:txBody>
          <a:bodyPr wrap="none">
            <a:spAutoFit/>
          </a:bodyPr>
          <a:lstStyle/>
          <a:p>
            <a:r>
              <a:rPr lang="en-US" sz="2400" dirty="0">
                <a:solidFill>
                  <a:schemeClr val="accent1"/>
                </a:solidFill>
              </a:rPr>
              <a:t>oneM2M DM</a:t>
            </a:r>
          </a:p>
        </p:txBody>
      </p:sp>
      <p:sp>
        <p:nvSpPr>
          <p:cNvPr id="8" name="Rectangle 7">
            <a:extLst>
              <a:ext uri="{FF2B5EF4-FFF2-40B4-BE49-F238E27FC236}">
                <a16:creationId xmlns:a16="http://schemas.microsoft.com/office/drawing/2014/main" id="{CE2E4FD6-C47F-48DF-BFB8-96FE070AF019}"/>
              </a:ext>
            </a:extLst>
          </p:cNvPr>
          <p:cNvSpPr/>
          <p:nvPr/>
        </p:nvSpPr>
        <p:spPr>
          <a:xfrm>
            <a:off x="1456490" y="1370819"/>
            <a:ext cx="1092863" cy="461665"/>
          </a:xfrm>
          <a:prstGeom prst="rect">
            <a:avLst/>
          </a:prstGeom>
        </p:spPr>
        <p:txBody>
          <a:bodyPr wrap="none">
            <a:spAutoFit/>
          </a:bodyPr>
          <a:lstStyle/>
          <a:p>
            <a:r>
              <a:rPr lang="en-US" sz="2400" dirty="0">
                <a:solidFill>
                  <a:schemeClr val="accent1"/>
                </a:solidFill>
              </a:rPr>
              <a:t>Ext DM</a:t>
            </a:r>
          </a:p>
        </p:txBody>
      </p:sp>
      <p:graphicFrame>
        <p:nvGraphicFramePr>
          <p:cNvPr id="3" name="Object 2">
            <a:extLst>
              <a:ext uri="{FF2B5EF4-FFF2-40B4-BE49-F238E27FC236}">
                <a16:creationId xmlns:a16="http://schemas.microsoft.com/office/drawing/2014/main" id="{C4C0E976-0B81-489D-9A6D-B68EBD73802A}"/>
              </a:ext>
            </a:extLst>
          </p:cNvPr>
          <p:cNvGraphicFramePr>
            <a:graphicFrameLocks noChangeAspect="1"/>
          </p:cNvGraphicFramePr>
          <p:nvPr>
            <p:extLst>
              <p:ext uri="{D42A27DB-BD31-4B8C-83A1-F6EECF244321}">
                <p14:modId xmlns:p14="http://schemas.microsoft.com/office/powerpoint/2010/main" val="3057482069"/>
              </p:ext>
            </p:extLst>
          </p:nvPr>
        </p:nvGraphicFramePr>
        <p:xfrm>
          <a:off x="609600" y="1965230"/>
          <a:ext cx="7864475" cy="4694238"/>
        </p:xfrm>
        <a:graphic>
          <a:graphicData uri="http://schemas.openxmlformats.org/presentationml/2006/ole">
            <mc:AlternateContent xmlns:mc="http://schemas.openxmlformats.org/markup-compatibility/2006">
              <mc:Choice xmlns:v="urn:schemas-microsoft-com:vml" Requires="v">
                <p:oleObj spid="_x0000_s14349" name="Visio" r:id="rId3" imgW="7863958" imgH="4694145" progId="Visio.Drawing.15">
                  <p:embed/>
                </p:oleObj>
              </mc:Choice>
              <mc:Fallback>
                <p:oleObj name="Visio" r:id="rId3" imgW="7863958" imgH="4694145" progId="Visio.Drawing.15">
                  <p:embed/>
                  <p:pic>
                    <p:nvPicPr>
                      <p:cNvPr id="0" name=""/>
                      <p:cNvPicPr/>
                      <p:nvPr/>
                    </p:nvPicPr>
                    <p:blipFill>
                      <a:blip r:embed="rId4"/>
                      <a:stretch>
                        <a:fillRect/>
                      </a:stretch>
                    </p:blipFill>
                    <p:spPr>
                      <a:xfrm>
                        <a:off x="609600" y="1965230"/>
                        <a:ext cx="7864475" cy="4694238"/>
                      </a:xfrm>
                      <a:prstGeom prst="rect">
                        <a:avLst/>
                      </a:prstGeom>
                    </p:spPr>
                  </p:pic>
                </p:oleObj>
              </mc:Fallback>
            </mc:AlternateContent>
          </a:graphicData>
        </a:graphic>
      </p:graphicFrame>
    </p:spTree>
    <p:extLst>
      <p:ext uri="{BB962C8B-B14F-4D97-AF65-F5344CB8AC3E}">
        <p14:creationId xmlns:p14="http://schemas.microsoft.com/office/powerpoint/2010/main" val="4063478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E6D75C-A5F6-41E2-9639-80B4260DF874}"/>
              </a:ext>
            </a:extLst>
          </p:cNvPr>
          <p:cNvSpPr>
            <a:spLocks noGrp="1"/>
          </p:cNvSpPr>
          <p:nvPr>
            <p:ph type="title"/>
          </p:nvPr>
        </p:nvSpPr>
        <p:spPr/>
        <p:txBody>
          <a:bodyPr/>
          <a:lstStyle/>
          <a:p>
            <a:r>
              <a:rPr lang="en-US"/>
              <a:t>Introduction</a:t>
            </a:r>
            <a:endParaRPr lang="en-US" dirty="0"/>
          </a:p>
        </p:txBody>
      </p:sp>
      <p:sp>
        <p:nvSpPr>
          <p:cNvPr id="4" name="Content Placeholder 3">
            <a:extLst>
              <a:ext uri="{FF2B5EF4-FFF2-40B4-BE49-F238E27FC236}">
                <a16:creationId xmlns:a16="http://schemas.microsoft.com/office/drawing/2014/main" id="{C6BE46A8-3274-46D3-867A-BAA59F5345A3}"/>
              </a:ext>
            </a:extLst>
          </p:cNvPr>
          <p:cNvSpPr>
            <a:spLocks noGrp="1"/>
          </p:cNvSpPr>
          <p:nvPr>
            <p:ph idx="1"/>
          </p:nvPr>
        </p:nvSpPr>
        <p:spPr>
          <a:xfrm>
            <a:off x="457200" y="1600201"/>
            <a:ext cx="8229600" cy="3733800"/>
          </a:xfrm>
        </p:spPr>
        <p:txBody>
          <a:bodyPr>
            <a:normAutofit fontScale="77500" lnSpcReduction="20000"/>
          </a:bodyPr>
          <a:lstStyle/>
          <a:p>
            <a:r>
              <a:rPr lang="en-US" dirty="0"/>
              <a:t>This contribution seeks to bring clarity to specifications regarding the following &lt;node&gt; resource-related questions:</a:t>
            </a:r>
          </a:p>
          <a:p>
            <a:pPr lvl="1"/>
            <a:r>
              <a:rPr lang="en-US" dirty="0"/>
              <a:t>Who creates it? When? Where?</a:t>
            </a:r>
          </a:p>
          <a:p>
            <a:pPr lvl="1"/>
            <a:r>
              <a:rPr lang="en-US" dirty="0"/>
              <a:t>&lt;node&gt; relationship with resources and entities:</a:t>
            </a:r>
          </a:p>
          <a:p>
            <a:pPr lvl="2"/>
            <a:r>
              <a:rPr lang="en-US" dirty="0"/>
              <a:t>Managed entity</a:t>
            </a:r>
          </a:p>
          <a:p>
            <a:pPr lvl="2"/>
            <a:r>
              <a:rPr lang="en-US" dirty="0"/>
              <a:t>Hosting CSE</a:t>
            </a:r>
          </a:p>
          <a:p>
            <a:pPr lvl="2"/>
            <a:r>
              <a:rPr lang="en-US" dirty="0"/>
              <a:t>Registrar</a:t>
            </a:r>
          </a:p>
          <a:p>
            <a:r>
              <a:rPr lang="en-US" dirty="0"/>
              <a:t>Initially ARC-2018-0143 was needed for cleanup of device management. R01 contains solutions for the issues presented here, this is a summary.</a:t>
            </a:r>
          </a:p>
          <a:p>
            <a:pPr lvl="2"/>
            <a:endParaRPr lang="en-US" dirty="0"/>
          </a:p>
          <a:p>
            <a:pPr lvl="1"/>
            <a:endParaRPr lang="en-US" dirty="0"/>
          </a:p>
          <a:p>
            <a:pPr lvl="1"/>
            <a:endParaRPr lang="en-US" dirty="0"/>
          </a:p>
        </p:txBody>
      </p:sp>
    </p:spTree>
    <p:extLst>
      <p:ext uri="{BB962C8B-B14F-4D97-AF65-F5344CB8AC3E}">
        <p14:creationId xmlns:p14="http://schemas.microsoft.com/office/powerpoint/2010/main" val="98883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511B19-5B46-4D44-95AE-F6761CE5598F}"/>
              </a:ext>
            </a:extLst>
          </p:cNvPr>
          <p:cNvSpPr>
            <a:spLocks noGrp="1"/>
          </p:cNvSpPr>
          <p:nvPr>
            <p:ph type="title"/>
          </p:nvPr>
        </p:nvSpPr>
        <p:spPr/>
        <p:txBody>
          <a:bodyPr/>
          <a:lstStyle/>
          <a:p>
            <a:r>
              <a:rPr lang="en-US" dirty="0"/>
              <a:t>&lt;</a:t>
            </a:r>
            <a:r>
              <a:rPr lang="en-US" dirty="0" err="1"/>
              <a:t>mgmtObj</a:t>
            </a:r>
            <a:r>
              <a:rPr lang="en-US" dirty="0"/>
              <a:t>&gt; @ IN, ADN implications </a:t>
            </a:r>
          </a:p>
        </p:txBody>
      </p:sp>
      <p:sp>
        <p:nvSpPr>
          <p:cNvPr id="6" name="Content Placeholder 5">
            <a:extLst>
              <a:ext uri="{FF2B5EF4-FFF2-40B4-BE49-F238E27FC236}">
                <a16:creationId xmlns:a16="http://schemas.microsoft.com/office/drawing/2014/main" id="{F91D3712-7EBE-49E7-AFDE-F9FE3CAD45EC}"/>
              </a:ext>
            </a:extLst>
          </p:cNvPr>
          <p:cNvSpPr>
            <a:spLocks noGrp="1"/>
          </p:cNvSpPr>
          <p:nvPr>
            <p:ph idx="1"/>
          </p:nvPr>
        </p:nvSpPr>
        <p:spPr/>
        <p:txBody>
          <a:bodyPr>
            <a:normAutofit fontScale="62500" lnSpcReduction="20000"/>
          </a:bodyPr>
          <a:lstStyle/>
          <a:p>
            <a:r>
              <a:rPr lang="en-US" dirty="0"/>
              <a:t>Existing specification texts for ADN &lt;node&gt; location :</a:t>
            </a:r>
          </a:p>
          <a:p>
            <a:r>
              <a:rPr lang="en-US" dirty="0"/>
              <a:t>TS-0001 10.2.8.7:</a:t>
            </a:r>
          </a:p>
          <a:p>
            <a:pPr lvl="1"/>
            <a:r>
              <a:rPr lang="en-GB" dirty="0">
                <a:solidFill>
                  <a:schemeClr val="tx1"/>
                </a:solidFill>
              </a:rPr>
              <a:t>If technology specific protocols are used for management,….&lt;</a:t>
            </a:r>
            <a:r>
              <a:rPr lang="en-GB" dirty="0" err="1">
                <a:solidFill>
                  <a:schemeClr val="tx1"/>
                </a:solidFill>
              </a:rPr>
              <a:t>mgmtObj</a:t>
            </a:r>
            <a:r>
              <a:rPr lang="en-GB" dirty="0">
                <a:solidFill>
                  <a:schemeClr val="tx1"/>
                </a:solidFill>
              </a:rPr>
              <a:t>&gt; resources are hosted on the IN-CSE</a:t>
            </a:r>
          </a:p>
          <a:p>
            <a:pPr lvl="1"/>
            <a:endParaRPr lang="en-GB" dirty="0">
              <a:solidFill>
                <a:schemeClr val="tx1"/>
              </a:solidFill>
            </a:endParaRPr>
          </a:p>
          <a:p>
            <a:pPr lvl="1"/>
            <a:r>
              <a:rPr lang="en-US" dirty="0"/>
              <a:t>TS-0022 and TS-0001 Figure 9.6.18-1 suggest that for ADN &lt;node&gt; is on the registrar. </a:t>
            </a:r>
            <a:endParaRPr lang="en-GB" dirty="0">
              <a:solidFill>
                <a:schemeClr val="tx1"/>
              </a:solidFill>
            </a:endParaRPr>
          </a:p>
          <a:p>
            <a:pPr lvl="2"/>
            <a:endParaRPr lang="en-GB" dirty="0"/>
          </a:p>
          <a:p>
            <a:pPr lvl="1"/>
            <a:r>
              <a:rPr lang="en-GB" dirty="0">
                <a:solidFill>
                  <a:schemeClr val="tx1"/>
                </a:solidFill>
              </a:rPr>
              <a:t>…..where the </a:t>
            </a:r>
            <a:r>
              <a:rPr lang="en-GB" i="1" dirty="0">
                <a:solidFill>
                  <a:schemeClr val="tx1"/>
                </a:solidFill>
              </a:rPr>
              <a:t>&lt;</a:t>
            </a:r>
            <a:r>
              <a:rPr lang="en-GB" i="1" dirty="0" err="1">
                <a:solidFill>
                  <a:schemeClr val="tx1"/>
                </a:solidFill>
              </a:rPr>
              <a:t>mgmtObj</a:t>
            </a:r>
            <a:r>
              <a:rPr lang="en-GB" i="1" dirty="0">
                <a:solidFill>
                  <a:schemeClr val="tx1"/>
                </a:solidFill>
              </a:rPr>
              <a:t>&gt;</a:t>
            </a:r>
            <a:r>
              <a:rPr lang="en-GB" dirty="0">
                <a:solidFill>
                  <a:schemeClr val="tx1"/>
                </a:solidFill>
              </a:rPr>
              <a:t> resource does not utilize an external management technology but instead uses the M2M Service Layer … </a:t>
            </a:r>
            <a:r>
              <a:rPr lang="en-GB" dirty="0"/>
              <a:t>If the managed entity is an ADN node …the &lt;</a:t>
            </a:r>
            <a:r>
              <a:rPr lang="en-GB" dirty="0" err="1"/>
              <a:t>mgmtObj</a:t>
            </a:r>
            <a:r>
              <a:rPr lang="en-GB" dirty="0"/>
              <a:t>&gt; resource is hosted on the registrar CSE of the managed entity</a:t>
            </a:r>
          </a:p>
          <a:p>
            <a:pPr marL="457200" lvl="1" indent="0">
              <a:buNone/>
            </a:pPr>
            <a:endParaRPr lang="en-GB" dirty="0">
              <a:solidFill>
                <a:schemeClr val="tx1"/>
              </a:solidFill>
            </a:endParaRPr>
          </a:p>
          <a:p>
            <a:pPr marL="0" lvl="1" indent="0">
              <a:buNone/>
            </a:pPr>
            <a:r>
              <a:rPr lang="en-GB" dirty="0">
                <a:solidFill>
                  <a:schemeClr val="accent1"/>
                </a:solidFill>
              </a:rPr>
              <a:t>Issue: If an ADN is registered to ASN/MN, we cannot use external DM protocols for management.</a:t>
            </a:r>
          </a:p>
          <a:p>
            <a:pPr marL="0" lvl="1" indent="0">
              <a:buNone/>
            </a:pPr>
            <a:endParaRPr lang="en-GB" dirty="0">
              <a:solidFill>
                <a:schemeClr val="accent1"/>
              </a:solidFill>
            </a:endParaRPr>
          </a:p>
          <a:p>
            <a:pPr marL="0" lvl="1" indent="0">
              <a:buNone/>
            </a:pPr>
            <a:r>
              <a:rPr lang="en-GB" dirty="0">
                <a:solidFill>
                  <a:schemeClr val="accent1"/>
                </a:solidFill>
                <a:highlight>
                  <a:srgbClr val="FFFF00"/>
                </a:highlight>
              </a:rPr>
              <a:t>Proposal: Relax requirement that &lt;</a:t>
            </a:r>
            <a:r>
              <a:rPr lang="en-GB" dirty="0" err="1">
                <a:solidFill>
                  <a:schemeClr val="accent1"/>
                </a:solidFill>
                <a:highlight>
                  <a:srgbClr val="FFFF00"/>
                </a:highlight>
              </a:rPr>
              <a:t>mgmtObj</a:t>
            </a:r>
            <a:r>
              <a:rPr lang="en-GB" dirty="0">
                <a:solidFill>
                  <a:schemeClr val="accent1"/>
                </a:solidFill>
                <a:highlight>
                  <a:srgbClr val="FFFF00"/>
                </a:highlight>
              </a:rPr>
              <a:t>&gt; be hosted by IN only for external DM</a:t>
            </a:r>
          </a:p>
          <a:p>
            <a:endParaRPr lang="en-GB" dirty="0">
              <a:solidFill>
                <a:schemeClr val="accent1"/>
              </a:solidFill>
              <a:highlight>
                <a:srgbClr val="FFFF00"/>
              </a:highlight>
            </a:endParaRPr>
          </a:p>
        </p:txBody>
      </p:sp>
    </p:spTree>
    <p:extLst>
      <p:ext uri="{BB962C8B-B14F-4D97-AF65-F5344CB8AC3E}">
        <p14:creationId xmlns:p14="http://schemas.microsoft.com/office/powerpoint/2010/main" val="3280805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E4A767-4129-4C39-85E1-8A302192F718}"/>
              </a:ext>
            </a:extLst>
          </p:cNvPr>
          <p:cNvSpPr>
            <a:spLocks noGrp="1"/>
          </p:cNvSpPr>
          <p:nvPr>
            <p:ph type="title"/>
          </p:nvPr>
        </p:nvSpPr>
        <p:spPr/>
        <p:txBody>
          <a:bodyPr/>
          <a:lstStyle/>
          <a:p>
            <a:r>
              <a:rPr lang="en-US" dirty="0"/>
              <a:t>&lt;</a:t>
            </a:r>
            <a:r>
              <a:rPr lang="en-US" dirty="0" err="1"/>
              <a:t>mgmtObj</a:t>
            </a:r>
            <a:r>
              <a:rPr lang="en-US" dirty="0"/>
              <a:t>&gt; for native DM</a:t>
            </a:r>
          </a:p>
        </p:txBody>
      </p:sp>
      <p:sp>
        <p:nvSpPr>
          <p:cNvPr id="6" name="Content Placeholder 5">
            <a:extLst>
              <a:ext uri="{FF2B5EF4-FFF2-40B4-BE49-F238E27FC236}">
                <a16:creationId xmlns:a16="http://schemas.microsoft.com/office/drawing/2014/main" id="{BA3909B8-2398-4618-9A85-4C5E1987EDFB}"/>
              </a:ext>
            </a:extLst>
          </p:cNvPr>
          <p:cNvSpPr>
            <a:spLocks noGrp="1"/>
          </p:cNvSpPr>
          <p:nvPr>
            <p:ph idx="1"/>
          </p:nvPr>
        </p:nvSpPr>
        <p:spPr>
          <a:xfrm>
            <a:off x="457200" y="1600200"/>
            <a:ext cx="8229600" cy="3962399"/>
          </a:xfrm>
        </p:spPr>
        <p:txBody>
          <a:bodyPr>
            <a:normAutofit fontScale="92500" lnSpcReduction="10000"/>
          </a:bodyPr>
          <a:lstStyle/>
          <a:p>
            <a:r>
              <a:rPr lang="en-US" sz="2600" dirty="0"/>
              <a:t>TS-0001 10.2.8.7:</a:t>
            </a:r>
          </a:p>
          <a:p>
            <a:pPr lvl="1"/>
            <a:r>
              <a:rPr lang="en-GB" sz="2200" dirty="0">
                <a:solidFill>
                  <a:schemeClr val="tx1"/>
                </a:solidFill>
              </a:rPr>
              <a:t>In the scenario where the </a:t>
            </a:r>
            <a:r>
              <a:rPr lang="en-GB" sz="2200" i="1" dirty="0">
                <a:solidFill>
                  <a:schemeClr val="tx1"/>
                </a:solidFill>
              </a:rPr>
              <a:t>&lt;</a:t>
            </a:r>
            <a:r>
              <a:rPr lang="en-GB" sz="2200" i="1" dirty="0" err="1">
                <a:solidFill>
                  <a:schemeClr val="tx1"/>
                </a:solidFill>
              </a:rPr>
              <a:t>mgmtObj</a:t>
            </a:r>
            <a:r>
              <a:rPr lang="en-GB" sz="2200" i="1" dirty="0">
                <a:solidFill>
                  <a:schemeClr val="tx1"/>
                </a:solidFill>
              </a:rPr>
              <a:t>&gt;</a:t>
            </a:r>
            <a:r>
              <a:rPr lang="en-GB" sz="2200" dirty="0">
                <a:solidFill>
                  <a:schemeClr val="tx1"/>
                </a:solidFill>
              </a:rPr>
              <a:t> resource does not utilize an external management technology but instead uses the M2M Service Layer to perform the management request, the </a:t>
            </a:r>
            <a:r>
              <a:rPr lang="en-GB" sz="2200" i="1" dirty="0">
                <a:solidFill>
                  <a:schemeClr val="tx1"/>
                </a:solidFill>
              </a:rPr>
              <a:t>&lt;</a:t>
            </a:r>
            <a:r>
              <a:rPr lang="en-GB" sz="2200" i="1" dirty="0" err="1">
                <a:solidFill>
                  <a:schemeClr val="tx1"/>
                </a:solidFill>
              </a:rPr>
              <a:t>mgmtObj</a:t>
            </a:r>
            <a:r>
              <a:rPr lang="en-GB" sz="2200" i="1" dirty="0">
                <a:solidFill>
                  <a:schemeClr val="tx1"/>
                </a:solidFill>
              </a:rPr>
              <a:t>&gt;</a:t>
            </a:r>
            <a:r>
              <a:rPr lang="en-GB" sz="2200" dirty="0">
                <a:solidFill>
                  <a:schemeClr val="tx1"/>
                </a:solidFill>
              </a:rPr>
              <a:t> resource is hosted on the CSE of the managed entity when the managed entity is an ASN, MN or IN. </a:t>
            </a:r>
          </a:p>
          <a:p>
            <a:pPr lvl="1"/>
            <a:endParaRPr lang="en-GB" sz="2200" dirty="0"/>
          </a:p>
          <a:p>
            <a:r>
              <a:rPr lang="en-GB" sz="2600" dirty="0">
                <a:solidFill>
                  <a:schemeClr val="accent1"/>
                </a:solidFill>
              </a:rPr>
              <a:t>Issue: What if we have cases where DM wants registrar to host &lt;</a:t>
            </a:r>
            <a:r>
              <a:rPr lang="en-GB" sz="2600" dirty="0" err="1">
                <a:solidFill>
                  <a:schemeClr val="accent1"/>
                </a:solidFill>
              </a:rPr>
              <a:t>mgmtObj</a:t>
            </a:r>
            <a:r>
              <a:rPr lang="en-GB" sz="2600" dirty="0">
                <a:solidFill>
                  <a:schemeClr val="accent1"/>
                </a:solidFill>
              </a:rPr>
              <a:t>&gt; like for an ADN, but manage the ASN instead</a:t>
            </a:r>
          </a:p>
          <a:p>
            <a:endParaRPr lang="en-GB" sz="2600" dirty="0">
              <a:solidFill>
                <a:schemeClr val="accent1"/>
              </a:solidFill>
            </a:endParaRPr>
          </a:p>
          <a:p>
            <a:r>
              <a:rPr lang="en-GB" sz="2600" dirty="0">
                <a:solidFill>
                  <a:schemeClr val="accent1"/>
                </a:solidFill>
                <a:highlight>
                  <a:srgbClr val="FFFF00"/>
                </a:highlight>
              </a:rPr>
              <a:t>Proposal: Relax &lt;</a:t>
            </a:r>
            <a:r>
              <a:rPr lang="en-GB" sz="2600" dirty="0" err="1">
                <a:solidFill>
                  <a:schemeClr val="accent1"/>
                </a:solidFill>
                <a:highlight>
                  <a:srgbClr val="FFFF00"/>
                </a:highlight>
              </a:rPr>
              <a:t>mgmtObj</a:t>
            </a:r>
            <a:r>
              <a:rPr lang="en-GB" sz="2600" dirty="0">
                <a:solidFill>
                  <a:schemeClr val="accent1"/>
                </a:solidFill>
                <a:highlight>
                  <a:srgbClr val="FFFF00"/>
                </a:highlight>
              </a:rPr>
              <a:t>&gt; on managed CSE for native DM</a:t>
            </a:r>
            <a:endParaRPr lang="en-US" dirty="0">
              <a:highlight>
                <a:srgbClr val="FFFF00"/>
              </a:highlight>
            </a:endParaRPr>
          </a:p>
        </p:txBody>
      </p:sp>
    </p:spTree>
    <p:extLst>
      <p:ext uri="{BB962C8B-B14F-4D97-AF65-F5344CB8AC3E}">
        <p14:creationId xmlns:p14="http://schemas.microsoft.com/office/powerpoint/2010/main" val="1566405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E4A767-4129-4C39-85E1-8A302192F718}"/>
              </a:ext>
            </a:extLst>
          </p:cNvPr>
          <p:cNvSpPr>
            <a:spLocks noGrp="1"/>
          </p:cNvSpPr>
          <p:nvPr>
            <p:ph type="title"/>
          </p:nvPr>
        </p:nvSpPr>
        <p:spPr/>
        <p:txBody>
          <a:bodyPr/>
          <a:lstStyle/>
          <a:p>
            <a:r>
              <a:rPr lang="en-US" dirty="0"/>
              <a:t>Management of 3GPP UEs</a:t>
            </a:r>
          </a:p>
        </p:txBody>
      </p:sp>
      <p:sp>
        <p:nvSpPr>
          <p:cNvPr id="6" name="Content Placeholder 5">
            <a:extLst>
              <a:ext uri="{FF2B5EF4-FFF2-40B4-BE49-F238E27FC236}">
                <a16:creationId xmlns:a16="http://schemas.microsoft.com/office/drawing/2014/main" id="{BA3909B8-2398-4618-9A85-4C5E1987EDFB}"/>
              </a:ext>
            </a:extLst>
          </p:cNvPr>
          <p:cNvSpPr>
            <a:spLocks noGrp="1"/>
          </p:cNvSpPr>
          <p:nvPr>
            <p:ph idx="1"/>
          </p:nvPr>
        </p:nvSpPr>
        <p:spPr>
          <a:xfrm>
            <a:off x="457200" y="1600200"/>
            <a:ext cx="8229600" cy="4419600"/>
          </a:xfrm>
        </p:spPr>
        <p:txBody>
          <a:bodyPr>
            <a:normAutofit/>
          </a:bodyPr>
          <a:lstStyle/>
          <a:p>
            <a:r>
              <a:rPr lang="en-US" sz="2600" dirty="0"/>
              <a:t>TS-0026 6.3 (and others) UE attach: </a:t>
            </a:r>
          </a:p>
          <a:p>
            <a:pPr lvl="1"/>
            <a:r>
              <a:rPr lang="en-US" sz="2200" dirty="0">
                <a:solidFill>
                  <a:schemeClr val="tx1"/>
                </a:solidFill>
              </a:rPr>
              <a:t>&lt;node&gt; resource created at the IN for schedule management</a:t>
            </a:r>
          </a:p>
          <a:p>
            <a:pPr marL="457200" lvl="1" indent="0">
              <a:buNone/>
            </a:pPr>
            <a:endParaRPr lang="en-GB" sz="2200" dirty="0"/>
          </a:p>
          <a:p>
            <a:r>
              <a:rPr lang="en-GB" sz="2600" dirty="0">
                <a:solidFill>
                  <a:schemeClr val="accent1"/>
                </a:solidFill>
              </a:rPr>
              <a:t>Issue: 3GPP UEs might want to register to an MN</a:t>
            </a:r>
          </a:p>
          <a:p>
            <a:endParaRPr lang="en-GB" sz="2600" dirty="0">
              <a:solidFill>
                <a:schemeClr val="accent1"/>
              </a:solidFill>
            </a:endParaRPr>
          </a:p>
          <a:p>
            <a:r>
              <a:rPr lang="en-GB" sz="2600" dirty="0">
                <a:solidFill>
                  <a:schemeClr val="accent1"/>
                </a:solidFill>
                <a:highlight>
                  <a:srgbClr val="FFFF00"/>
                </a:highlight>
              </a:rPr>
              <a:t>Question: Can we relax UE registration at IN only?</a:t>
            </a:r>
            <a:endParaRPr lang="en-US" dirty="0">
              <a:highlight>
                <a:srgbClr val="FFFF00"/>
              </a:highlight>
            </a:endParaRPr>
          </a:p>
        </p:txBody>
      </p:sp>
    </p:spTree>
    <p:extLst>
      <p:ext uri="{BB962C8B-B14F-4D97-AF65-F5344CB8AC3E}">
        <p14:creationId xmlns:p14="http://schemas.microsoft.com/office/powerpoint/2010/main" val="3821908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C64741-E6BE-44EA-9B8E-108AEEDCFC3E}"/>
              </a:ext>
            </a:extLst>
          </p:cNvPr>
          <p:cNvSpPr>
            <a:spLocks noGrp="1"/>
          </p:cNvSpPr>
          <p:nvPr>
            <p:ph type="title"/>
          </p:nvPr>
        </p:nvSpPr>
        <p:spPr>
          <a:xfrm>
            <a:off x="457200" y="274638"/>
            <a:ext cx="7239000" cy="639762"/>
          </a:xfrm>
        </p:spPr>
        <p:txBody>
          <a:bodyPr/>
          <a:lstStyle/>
          <a:p>
            <a:r>
              <a:rPr lang="en-US" dirty="0"/>
              <a:t>&lt;schedule&gt; clarifications</a:t>
            </a:r>
          </a:p>
        </p:txBody>
      </p:sp>
      <p:sp>
        <p:nvSpPr>
          <p:cNvPr id="6" name="Content Placeholder 5">
            <a:extLst>
              <a:ext uri="{FF2B5EF4-FFF2-40B4-BE49-F238E27FC236}">
                <a16:creationId xmlns:a16="http://schemas.microsoft.com/office/drawing/2014/main" id="{F9E0B6C2-BB32-455E-8098-A96421C564C5}"/>
              </a:ext>
            </a:extLst>
          </p:cNvPr>
          <p:cNvSpPr>
            <a:spLocks noGrp="1"/>
          </p:cNvSpPr>
          <p:nvPr>
            <p:ph idx="1"/>
          </p:nvPr>
        </p:nvSpPr>
        <p:spPr>
          <a:xfrm>
            <a:off x="457200" y="1219200"/>
            <a:ext cx="8229600" cy="4906963"/>
          </a:xfrm>
        </p:spPr>
        <p:txBody>
          <a:bodyPr>
            <a:normAutofit lnSpcReduction="10000"/>
          </a:bodyPr>
          <a:lstStyle/>
          <a:p>
            <a:r>
              <a:rPr lang="en-GB" sz="2000" dirty="0"/>
              <a:t>TS-0001 9.6.9	Resource Type schedule</a:t>
            </a:r>
          </a:p>
          <a:p>
            <a:pPr marL="457200" lvl="1" indent="0">
              <a:buNone/>
            </a:pPr>
            <a:r>
              <a:rPr lang="en-GB" sz="1500" dirty="0">
                <a:solidFill>
                  <a:schemeClr val="tx1"/>
                </a:solidFill>
              </a:rPr>
              <a:t>A child </a:t>
            </a:r>
            <a:r>
              <a:rPr lang="en-GB" sz="1500" i="1" dirty="0">
                <a:solidFill>
                  <a:schemeClr val="tx1"/>
                </a:solidFill>
              </a:rPr>
              <a:t>&lt;schedule&gt;</a:t>
            </a:r>
            <a:r>
              <a:rPr lang="en-GB" sz="1500" dirty="0">
                <a:solidFill>
                  <a:schemeClr val="tx1"/>
                </a:solidFill>
              </a:rPr>
              <a:t> resource of the </a:t>
            </a:r>
            <a:r>
              <a:rPr lang="en-GB" sz="1500" i="1" dirty="0">
                <a:solidFill>
                  <a:schemeClr val="tx1"/>
                </a:solidFill>
              </a:rPr>
              <a:t>&lt;node&gt;</a:t>
            </a:r>
            <a:r>
              <a:rPr lang="en-GB" sz="1500" dirty="0">
                <a:solidFill>
                  <a:schemeClr val="tx1"/>
                </a:solidFill>
              </a:rPr>
              <a:t> resource shall indicate the time periods when the node can communicate via the Underlying Network. </a:t>
            </a:r>
          </a:p>
          <a:p>
            <a:pPr marL="640080" lvl="2" indent="0">
              <a:buNone/>
            </a:pPr>
            <a:r>
              <a:rPr lang="en-GB" sz="1500" dirty="0">
                <a:solidFill>
                  <a:schemeClr val="tx1"/>
                </a:solidFill>
              </a:rPr>
              <a:t>Note: The </a:t>
            </a:r>
            <a:r>
              <a:rPr lang="en-GB" sz="1500" dirty="0">
                <a:solidFill>
                  <a:schemeClr val="accent1"/>
                </a:solidFill>
              </a:rPr>
              <a:t>node shall obey the communication schedule </a:t>
            </a:r>
            <a:r>
              <a:rPr lang="en-GB" sz="1500" dirty="0">
                <a:solidFill>
                  <a:schemeClr val="tx1"/>
                </a:solidFill>
              </a:rPr>
              <a:t>indicated for the Underlying Network. If the schedule information is modified, the node shall ensure that the change of schedule is detected..</a:t>
            </a:r>
            <a:endParaRPr lang="en-GB" sz="1500" dirty="0"/>
          </a:p>
          <a:p>
            <a:pPr marL="457200" lvl="1" indent="0">
              <a:buNone/>
            </a:pPr>
            <a:r>
              <a:rPr lang="en-GB" sz="1500" dirty="0">
                <a:solidFill>
                  <a:schemeClr val="accent1"/>
                </a:solidFill>
              </a:rPr>
              <a:t>A child &lt;</a:t>
            </a:r>
            <a:r>
              <a:rPr lang="en-GB" sz="1500" i="1" dirty="0">
                <a:solidFill>
                  <a:schemeClr val="accent1"/>
                </a:solidFill>
              </a:rPr>
              <a:t>schedule</a:t>
            </a:r>
            <a:r>
              <a:rPr lang="en-GB" sz="1500" dirty="0">
                <a:solidFill>
                  <a:schemeClr val="accent1"/>
                </a:solidFill>
              </a:rPr>
              <a:t>&gt; resource of the &lt;</a:t>
            </a:r>
            <a:r>
              <a:rPr lang="en-GB" sz="1500" i="1" dirty="0">
                <a:solidFill>
                  <a:schemeClr val="accent1"/>
                </a:solidFill>
              </a:rPr>
              <a:t>CSEBase</a:t>
            </a:r>
            <a:r>
              <a:rPr lang="en-GB" sz="1500" dirty="0">
                <a:solidFill>
                  <a:schemeClr val="accent1"/>
                </a:solidFill>
              </a:rPr>
              <a:t>&gt; </a:t>
            </a:r>
            <a:r>
              <a:rPr lang="en-GB" sz="1500" dirty="0">
                <a:solidFill>
                  <a:schemeClr val="tx1"/>
                </a:solidFill>
              </a:rPr>
              <a:t>resource shall indicate the anticipated time periods when the CSE is available for processing.</a:t>
            </a:r>
          </a:p>
          <a:p>
            <a:pPr marL="457200" lvl="1" indent="0">
              <a:buNone/>
            </a:pPr>
            <a:r>
              <a:rPr lang="en-GB" sz="1500" dirty="0">
                <a:solidFill>
                  <a:schemeClr val="accent1"/>
                </a:solidFill>
              </a:rPr>
              <a:t>An Originator shall have the same access control privileges to the </a:t>
            </a:r>
            <a:r>
              <a:rPr lang="en-GB" sz="1500" i="1" dirty="0">
                <a:solidFill>
                  <a:schemeClr val="accent1"/>
                </a:solidFill>
              </a:rPr>
              <a:t>&lt;schedule&gt;</a:t>
            </a:r>
            <a:r>
              <a:rPr lang="en-GB" sz="1500" dirty="0">
                <a:solidFill>
                  <a:schemeClr val="accent1"/>
                </a:solidFill>
              </a:rPr>
              <a:t> resource as it has to its parent resource.</a:t>
            </a:r>
            <a:endParaRPr lang="en-US" sz="1500" dirty="0">
              <a:solidFill>
                <a:schemeClr val="accent1"/>
              </a:solidFill>
            </a:endParaRPr>
          </a:p>
          <a:p>
            <a:endParaRPr lang="en-GB" sz="2000" dirty="0"/>
          </a:p>
          <a:p>
            <a:pPr marL="0" indent="0">
              <a:buNone/>
            </a:pPr>
            <a:r>
              <a:rPr lang="en-GB" sz="1800" dirty="0">
                <a:solidFill>
                  <a:schemeClr val="accent1"/>
                </a:solidFill>
              </a:rPr>
              <a:t>Issues:</a:t>
            </a:r>
          </a:p>
          <a:p>
            <a:r>
              <a:rPr lang="en-GB" sz="1800" dirty="0">
                <a:solidFill>
                  <a:schemeClr val="accent1"/>
                </a:solidFill>
              </a:rPr>
              <a:t>confusion by keeping &lt;schedule&gt; under CSEBase as well</a:t>
            </a:r>
          </a:p>
          <a:p>
            <a:r>
              <a:rPr lang="en-GB" sz="1800" dirty="0">
                <a:solidFill>
                  <a:schemeClr val="accent1"/>
                </a:solidFill>
              </a:rPr>
              <a:t>Access control to &lt;schedule&gt;  limited to “DM entities” (with &lt;node&gt; resource privileges)… Is that necessary?</a:t>
            </a:r>
          </a:p>
          <a:p>
            <a:pPr marL="0" indent="0">
              <a:buNone/>
            </a:pPr>
            <a:r>
              <a:rPr lang="en-GB" sz="1800" dirty="0">
                <a:solidFill>
                  <a:schemeClr val="accent1"/>
                </a:solidFill>
                <a:highlight>
                  <a:srgbClr val="FFFF00"/>
                </a:highlight>
              </a:rPr>
              <a:t>Proposal:</a:t>
            </a:r>
          </a:p>
          <a:p>
            <a:r>
              <a:rPr lang="en-GB" sz="1800" dirty="0">
                <a:solidFill>
                  <a:schemeClr val="accent1"/>
                </a:solidFill>
                <a:highlight>
                  <a:srgbClr val="FFFF00"/>
                </a:highlight>
              </a:rPr>
              <a:t>Delete &lt;schedule&gt; under CSEBase</a:t>
            </a:r>
          </a:p>
          <a:p>
            <a:r>
              <a:rPr lang="en-GB" sz="1800" dirty="0">
                <a:solidFill>
                  <a:schemeClr val="accent1"/>
                </a:solidFill>
                <a:highlight>
                  <a:srgbClr val="FFFF00"/>
                </a:highlight>
              </a:rPr>
              <a:t>Add access control to &lt;schedule&gt;</a:t>
            </a:r>
          </a:p>
          <a:p>
            <a:endParaRPr lang="en-GB" sz="1800" dirty="0">
              <a:solidFill>
                <a:schemeClr val="accent1"/>
              </a:solidFill>
            </a:endParaRPr>
          </a:p>
          <a:p>
            <a:endParaRPr lang="en-US" dirty="0"/>
          </a:p>
        </p:txBody>
      </p:sp>
    </p:spTree>
    <p:extLst>
      <p:ext uri="{BB962C8B-B14F-4D97-AF65-F5344CB8AC3E}">
        <p14:creationId xmlns:p14="http://schemas.microsoft.com/office/powerpoint/2010/main" val="1395686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BFAF5A7-1836-4B2A-BF7F-5DD81AD88086}"/>
              </a:ext>
            </a:extLst>
          </p:cNvPr>
          <p:cNvSpPr>
            <a:spLocks noGrp="1"/>
          </p:cNvSpPr>
          <p:nvPr>
            <p:ph idx="1"/>
          </p:nvPr>
        </p:nvSpPr>
        <p:spPr>
          <a:xfrm>
            <a:off x="381000" y="1447800"/>
            <a:ext cx="8229600" cy="5135563"/>
          </a:xfrm>
        </p:spPr>
        <p:txBody>
          <a:bodyPr>
            <a:normAutofit/>
          </a:bodyPr>
          <a:lstStyle/>
          <a:p>
            <a:r>
              <a:rPr lang="en-GB" sz="1600" b="1" dirty="0"/>
              <a:t>10.2.8.3	Create </a:t>
            </a:r>
            <a:r>
              <a:rPr lang="en-GB" sz="1600" b="1" i="1" dirty="0"/>
              <a:t>&lt;node&gt;</a:t>
            </a:r>
            <a:endParaRPr lang="en-US" sz="1600" b="1" dirty="0"/>
          </a:p>
          <a:p>
            <a:r>
              <a:rPr lang="en-GB" sz="1600" dirty="0"/>
              <a:t>This procedure shall be used for creating a </a:t>
            </a:r>
            <a:r>
              <a:rPr lang="en-GB" sz="1600" i="1" dirty="0"/>
              <a:t>&lt;node&gt;</a:t>
            </a:r>
            <a:r>
              <a:rPr lang="en-GB" sz="1600" dirty="0"/>
              <a:t> resource.</a:t>
            </a:r>
            <a:endParaRPr lang="en-US" sz="1600" dirty="0"/>
          </a:p>
          <a:p>
            <a:r>
              <a:rPr lang="en-GB" sz="1600" dirty="0"/>
              <a:t>NOTE:	The creation of the </a:t>
            </a:r>
            <a:r>
              <a:rPr lang="en-GB" sz="1600" i="1" dirty="0"/>
              <a:t>&lt;node&gt;</a:t>
            </a:r>
            <a:r>
              <a:rPr lang="en-GB" sz="1600" dirty="0"/>
              <a:t> resource is on discretion of the Originator. </a:t>
            </a:r>
            <a:r>
              <a:rPr lang="en-GB" sz="1600" dirty="0">
                <a:highlight>
                  <a:srgbClr val="FFFF00"/>
                </a:highlight>
              </a:rPr>
              <a:t>In general the resource is created when the Originator is not always reachable and therefore it is convenient that the entity that the Originator is registered to is aware of the characteristic of the node.</a:t>
            </a: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US" dirty="0"/>
          </a:p>
        </p:txBody>
      </p:sp>
      <p:graphicFrame>
        <p:nvGraphicFramePr>
          <p:cNvPr id="7" name="Table 6">
            <a:extLst>
              <a:ext uri="{FF2B5EF4-FFF2-40B4-BE49-F238E27FC236}">
                <a16:creationId xmlns:a16="http://schemas.microsoft.com/office/drawing/2014/main" id="{2BD3ECA2-1F96-49A3-84F9-A4866A209143}"/>
              </a:ext>
            </a:extLst>
          </p:cNvPr>
          <p:cNvGraphicFramePr>
            <a:graphicFrameLocks noGrp="1"/>
          </p:cNvGraphicFramePr>
          <p:nvPr>
            <p:extLst>
              <p:ext uri="{D42A27DB-BD31-4B8C-83A1-F6EECF244321}">
                <p14:modId xmlns:p14="http://schemas.microsoft.com/office/powerpoint/2010/main" val="3622609597"/>
              </p:ext>
            </p:extLst>
          </p:nvPr>
        </p:nvGraphicFramePr>
        <p:xfrm>
          <a:off x="1585277" y="3733800"/>
          <a:ext cx="5821045" cy="2621280"/>
        </p:xfrm>
        <a:graphic>
          <a:graphicData uri="http://schemas.openxmlformats.org/drawingml/2006/table">
            <a:tbl>
              <a:tblPr firstRow="1" firstCol="1" bandRow="1">
                <a:tableStyleId>{5940675A-B579-460E-94D1-54222C63F5DA}</a:tableStyleId>
              </a:tblPr>
              <a:tblGrid>
                <a:gridCol w="1329055">
                  <a:extLst>
                    <a:ext uri="{9D8B030D-6E8A-4147-A177-3AD203B41FA5}">
                      <a16:colId xmlns:a16="http://schemas.microsoft.com/office/drawing/2014/main" val="2532905655"/>
                    </a:ext>
                  </a:extLst>
                </a:gridCol>
                <a:gridCol w="4491990">
                  <a:extLst>
                    <a:ext uri="{9D8B030D-6E8A-4147-A177-3AD203B41FA5}">
                      <a16:colId xmlns:a16="http://schemas.microsoft.com/office/drawing/2014/main" val="3374878717"/>
                    </a:ext>
                  </a:extLst>
                </a:gridCol>
              </a:tblGrid>
              <a:tr h="0">
                <a:tc gridSpan="2">
                  <a:txBody>
                    <a:bodyPr/>
                    <a:lstStyle/>
                    <a:p>
                      <a:pPr marL="0" marR="0" algn="ctr" hangingPunct="0">
                        <a:spcBef>
                          <a:spcPts val="0"/>
                        </a:spcBef>
                        <a:spcAft>
                          <a:spcPts val="0"/>
                        </a:spcAft>
                      </a:pPr>
                      <a:r>
                        <a:rPr lang="en-GB" sz="1000">
                          <a:effectLst/>
                        </a:rPr>
                        <a:t>&lt;node&gt; CREATE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hMerge="1">
                  <a:txBody>
                    <a:bodyPr/>
                    <a:lstStyle/>
                    <a:p>
                      <a:endParaRPr lang="en-US"/>
                    </a:p>
                  </a:txBody>
                  <a:tcPr/>
                </a:tc>
                <a:extLst>
                  <a:ext uri="{0D108BD9-81ED-4DB2-BD59-A6C34878D82A}">
                    <a16:rowId xmlns:a16="http://schemas.microsoft.com/office/drawing/2014/main" val="4173873357"/>
                  </a:ext>
                </a:extLst>
              </a:tr>
              <a:tr h="0">
                <a:tc>
                  <a:txBody>
                    <a:bodyPr/>
                    <a:lstStyle/>
                    <a:p>
                      <a:pPr marL="0" marR="0" hangingPunct="0">
                        <a:spcBef>
                          <a:spcPts val="0"/>
                        </a:spcBef>
                        <a:spcAft>
                          <a:spcPts val="0"/>
                        </a:spcAft>
                      </a:pPr>
                      <a:r>
                        <a:rPr lang="en-GB" sz="900">
                          <a:effectLst/>
                        </a:rPr>
                        <a:t>Associated Reference Point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pPr>
                      <a:r>
                        <a:rPr lang="en-GB" sz="900" dirty="0">
                          <a:effectLst/>
                        </a:rPr>
                        <a:t>Mca, Mcc and Mcc'</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281744809"/>
                  </a:ext>
                </a:extLst>
              </a:tr>
              <a:tr h="0">
                <a:tc>
                  <a:txBody>
                    <a:bodyPr/>
                    <a:lstStyle/>
                    <a:p>
                      <a:pPr marL="0" marR="0" hangingPunct="0">
                        <a:spcBef>
                          <a:spcPts val="0"/>
                        </a:spcBef>
                        <a:spcAft>
                          <a:spcPts val="0"/>
                        </a:spcAft>
                      </a:pPr>
                      <a:r>
                        <a:rPr lang="en-GB" sz="900" dirty="0">
                          <a:effectLst/>
                        </a:rPr>
                        <a:t>Information in Request message</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pPr>
                      <a:r>
                        <a:rPr lang="en-GB" sz="900" dirty="0">
                          <a:effectLst/>
                        </a:rPr>
                        <a:t>All parameters defined in table 8.1.2-3 apply with the specific details for:</a:t>
                      </a:r>
                      <a:endParaRPr lang="en-US" sz="900" dirty="0">
                        <a:effectLst/>
                      </a:endParaRPr>
                    </a:p>
                    <a:p>
                      <a:pPr marL="0" marR="0" hangingPunct="0">
                        <a:spcBef>
                          <a:spcPts val="0"/>
                        </a:spcBef>
                        <a:spcAft>
                          <a:spcPts val="0"/>
                        </a:spcAft>
                      </a:pPr>
                      <a:r>
                        <a:rPr lang="en-GB" sz="900" dirty="0">
                          <a:effectLst/>
                        </a:rPr>
                        <a:t>Content: The representation of the &lt;node&gt; resource described in clause 9.6.18</a:t>
                      </a:r>
                      <a:endParaRPr lang="en-US" sz="900" dirty="0">
                        <a:effectLst/>
                      </a:endParaRPr>
                    </a:p>
                    <a:p>
                      <a:pPr marL="0" marR="0" hangingPunct="0">
                        <a:spcBef>
                          <a:spcPts val="0"/>
                        </a:spcBef>
                        <a:spcAft>
                          <a:spcPts val="0"/>
                        </a:spcAft>
                      </a:pPr>
                      <a:r>
                        <a:rPr lang="en-GB" sz="900" dirty="0">
                          <a:effectLst/>
                        </a:rPr>
                        <a:t>The following attributes from clause 9.6.18 are mandatory for the request:</a:t>
                      </a:r>
                      <a:endParaRPr lang="en-US" sz="900" dirty="0">
                        <a:effectLst/>
                      </a:endParaRPr>
                    </a:p>
                    <a:p>
                      <a:pPr marL="342900" marR="0" lvl="0" indent="-342900" hangingPunct="0">
                        <a:spcBef>
                          <a:spcPts val="0"/>
                        </a:spcBef>
                        <a:spcAft>
                          <a:spcPts val="0"/>
                        </a:spcAft>
                        <a:buFont typeface="Symbol" panose="05050102010706020507" pitchFamily="18" charset="2"/>
                        <a:buChar char=""/>
                        <a:tabLst>
                          <a:tab pos="457200" algn="l"/>
                        </a:tabLst>
                      </a:pPr>
                      <a:r>
                        <a:rPr lang="en-GB" sz="900" dirty="0">
                          <a:effectLst/>
                        </a:rPr>
                        <a:t>resourceType which shall be set to the appropriate tag that identify the &lt;node&gt; resource as defined in clause 9.6.1.3</a:t>
                      </a:r>
                      <a:endParaRPr lang="en-US" sz="900" dirty="0">
                        <a:effectLst/>
                      </a:endParaRPr>
                    </a:p>
                    <a:p>
                      <a:pPr marL="540385" marR="0" indent="-540385" hangingPunct="0">
                        <a:spcBef>
                          <a:spcPts val="0"/>
                        </a:spcBef>
                        <a:spcAft>
                          <a:spcPts val="0"/>
                        </a:spcAft>
                      </a:pPr>
                      <a:r>
                        <a:rPr lang="en-GB" sz="900" dirty="0">
                          <a:effectLst/>
                        </a:rPr>
                        <a:t>(see note)</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992031724"/>
                  </a:ext>
                </a:extLst>
              </a:tr>
              <a:tr h="0">
                <a:tc>
                  <a:txBody>
                    <a:bodyPr/>
                    <a:lstStyle/>
                    <a:p>
                      <a:pPr marL="0" marR="0" hangingPunct="0">
                        <a:spcBef>
                          <a:spcPts val="0"/>
                        </a:spcBef>
                        <a:spcAft>
                          <a:spcPts val="0"/>
                        </a:spcAft>
                      </a:pPr>
                      <a:r>
                        <a:rPr lang="en-GB" sz="900">
                          <a:effectLst/>
                        </a:rPr>
                        <a:t>Processing at Originator before sending Request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900">
                          <a:effectLst/>
                        </a:rPr>
                        <a:t>According to clause 10.1.2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985922172"/>
                  </a:ext>
                </a:extLst>
              </a:tr>
              <a:tr h="0">
                <a:tc>
                  <a:txBody>
                    <a:bodyPr/>
                    <a:lstStyle/>
                    <a:p>
                      <a:pPr marL="0" marR="0" hangingPunct="0">
                        <a:spcBef>
                          <a:spcPts val="0"/>
                        </a:spcBef>
                        <a:spcAft>
                          <a:spcPts val="0"/>
                        </a:spcAft>
                      </a:pPr>
                      <a:r>
                        <a:rPr lang="en-GB" sz="900">
                          <a:effectLst/>
                        </a:rPr>
                        <a:t>Processing at Receiver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900" dirty="0">
                          <a:effectLst/>
                        </a:rPr>
                        <a:t>According to clause 10.1.2</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879190099"/>
                  </a:ext>
                </a:extLst>
              </a:tr>
              <a:tr h="0">
                <a:tc>
                  <a:txBody>
                    <a:bodyPr/>
                    <a:lstStyle/>
                    <a:p>
                      <a:pPr marL="0" marR="0" hangingPunct="0">
                        <a:spcBef>
                          <a:spcPts val="0"/>
                        </a:spcBef>
                        <a:spcAft>
                          <a:spcPts val="0"/>
                        </a:spcAft>
                      </a:pPr>
                      <a:r>
                        <a:rPr lang="en-GB" sz="900">
                          <a:effectLst/>
                        </a:rPr>
                        <a:t>Information in Response message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pPr>
                      <a:r>
                        <a:rPr lang="en-GB" sz="900">
                          <a:effectLst/>
                        </a:rPr>
                        <a:t>All parameters defined in table 8.1.3-1 apply with the specific details for:</a:t>
                      </a:r>
                      <a:endParaRPr lang="en-US" sz="900">
                        <a:effectLst/>
                      </a:endParaRPr>
                    </a:p>
                    <a:p>
                      <a:pPr marL="342900" marR="0" lvl="0" indent="-342900" hangingPunct="0">
                        <a:spcBef>
                          <a:spcPts val="0"/>
                        </a:spcBef>
                        <a:spcAft>
                          <a:spcPts val="0"/>
                        </a:spcAft>
                        <a:buFont typeface="Symbol" panose="05050102010706020507" pitchFamily="18" charset="2"/>
                        <a:buChar char=""/>
                        <a:tabLst>
                          <a:tab pos="457200" algn="l"/>
                        </a:tabLst>
                      </a:pPr>
                      <a:r>
                        <a:rPr lang="en-GB" sz="900">
                          <a:effectLst/>
                        </a:rPr>
                        <a:t>Content: Address of the created &lt;node&gt; resource, according to clause 10.1.2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829391927"/>
                  </a:ext>
                </a:extLst>
              </a:tr>
              <a:tr h="0">
                <a:tc>
                  <a:txBody>
                    <a:bodyPr/>
                    <a:lstStyle/>
                    <a:p>
                      <a:pPr marL="0" marR="0" hangingPunct="0">
                        <a:spcBef>
                          <a:spcPts val="0"/>
                        </a:spcBef>
                        <a:spcAft>
                          <a:spcPts val="0"/>
                        </a:spcAft>
                      </a:pPr>
                      <a:r>
                        <a:rPr lang="en-GB" sz="900">
                          <a:effectLst/>
                        </a:rPr>
                        <a:t>Processing at Originator after receiving Response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900">
                          <a:effectLst/>
                        </a:rPr>
                        <a:t>According to clause 10.1.2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4258132869"/>
                  </a:ext>
                </a:extLst>
              </a:tr>
              <a:tr h="0">
                <a:tc>
                  <a:txBody>
                    <a:bodyPr/>
                    <a:lstStyle/>
                    <a:p>
                      <a:pPr marL="0" marR="0" hangingPunct="0">
                        <a:spcBef>
                          <a:spcPts val="0"/>
                        </a:spcBef>
                        <a:spcAft>
                          <a:spcPts val="0"/>
                        </a:spcAft>
                      </a:pPr>
                      <a:r>
                        <a:rPr lang="en-GB" sz="900">
                          <a:effectLst/>
                        </a:rPr>
                        <a:t>Exceptions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900">
                          <a:effectLst/>
                        </a:rPr>
                        <a:t>According to clause 10.1.2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64632899"/>
                  </a:ext>
                </a:extLst>
              </a:tr>
              <a:tr h="0">
                <a:tc gridSpan="2">
                  <a:txBody>
                    <a:bodyPr/>
                    <a:lstStyle/>
                    <a:p>
                      <a:pPr marL="540385" marR="0" indent="-540385" hangingPunct="0">
                        <a:spcBef>
                          <a:spcPts val="0"/>
                        </a:spcBef>
                        <a:spcAft>
                          <a:spcPts val="0"/>
                        </a:spcAft>
                      </a:pPr>
                      <a:r>
                        <a:rPr lang="en-GB" sz="900" dirty="0">
                          <a:effectLst/>
                        </a:rPr>
                        <a:t>NOTE:	</a:t>
                      </a:r>
                      <a:r>
                        <a:rPr lang="en-GB" sz="900" dirty="0">
                          <a:effectLst/>
                          <a:highlight>
                            <a:srgbClr val="00FFFF"/>
                          </a:highlight>
                        </a:rPr>
                        <a:t>If the Originator is a CSE, it could take the information that is stored in the &lt;node&gt; resource under its own &lt;CSEBase&gt; resource and provide the information in the Content.</a:t>
                      </a:r>
                      <a:endParaRPr lang="en-US" sz="900" dirty="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hMerge="1">
                  <a:txBody>
                    <a:bodyPr/>
                    <a:lstStyle/>
                    <a:p>
                      <a:endParaRPr lang="en-US"/>
                    </a:p>
                  </a:txBody>
                  <a:tcPr/>
                </a:tc>
                <a:extLst>
                  <a:ext uri="{0D108BD9-81ED-4DB2-BD59-A6C34878D82A}">
                    <a16:rowId xmlns:a16="http://schemas.microsoft.com/office/drawing/2014/main" val="1239868515"/>
                  </a:ext>
                </a:extLst>
              </a:tr>
            </a:tbl>
          </a:graphicData>
        </a:graphic>
      </p:graphicFrame>
      <p:sp>
        <p:nvSpPr>
          <p:cNvPr id="8" name="Rectangle 1">
            <a:extLst>
              <a:ext uri="{FF2B5EF4-FFF2-40B4-BE49-F238E27FC236}">
                <a16:creationId xmlns:a16="http://schemas.microsoft.com/office/drawing/2014/main" id="{AD07C944-5F5D-4D40-AB37-DF4C65BC2CAA}"/>
              </a:ext>
            </a:extLst>
          </p:cNvPr>
          <p:cNvSpPr>
            <a:spLocks noChangeArrowheads="1"/>
          </p:cNvSpPr>
          <p:nvPr/>
        </p:nvSpPr>
        <p:spPr bwMode="auto">
          <a:xfrm>
            <a:off x="3124200" y="3174004"/>
            <a:ext cx="23466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1pPr>
            <a:lvl2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2pPr>
            <a:lvl3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3pPr>
            <a:lvl4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4pPr>
            <a:lvl5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5pPr>
            <a:lvl6pPr eaLnBrk="0" fontAlgn="base" hangingPunct="0">
              <a:spcBef>
                <a:spcPct val="0"/>
              </a:spcBef>
              <a:spcAft>
                <a:spcPct val="0"/>
              </a:spcAft>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6pPr>
            <a:lvl7pPr eaLnBrk="0" fontAlgn="base" hangingPunct="0">
              <a:spcBef>
                <a:spcPct val="0"/>
              </a:spcBef>
              <a:spcAft>
                <a:spcPct val="0"/>
              </a:spcAft>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7pPr>
            <a:lvl8pPr eaLnBrk="0" fontAlgn="base" hangingPunct="0">
              <a:spcBef>
                <a:spcPct val="0"/>
              </a:spcBef>
              <a:spcAft>
                <a:spcPct val="0"/>
              </a:spcAft>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8pPr>
            <a:lvl9pPr eaLnBrk="0" fontAlgn="base" hangingPunct="0">
              <a:spcBef>
                <a:spcPct val="0"/>
              </a:spcBef>
              <a:spcAft>
                <a:spcPct val="0"/>
              </a:spcAft>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pPr>
            <a:r>
              <a:rPr kumimoji="0" lang="en-GB" altLang="en-US" sz="1000" b="1" i="0" u="none" strike="noStrike" cap="none" normalizeH="0" baseline="0" dirty="0">
                <a:ln>
                  <a:noFill/>
                </a:ln>
                <a:solidFill>
                  <a:schemeClr val="tx1"/>
                </a:solidFill>
                <a:effectLst/>
                <a:latin typeface="Arial" panose="020B0604020202020204" pitchFamily="34" charset="0"/>
                <a:ea typeface="Arial Unicode MS" panose="020B0604020202020204" pitchFamily="34" charset="-128"/>
                <a:cs typeface="Arial" panose="020B0604020202020204" pitchFamily="34" charset="0"/>
              </a:rPr>
              <a:t>Table 10.2.8.3-1: </a:t>
            </a:r>
            <a:r>
              <a:rPr kumimoji="0" lang="en-GB" altLang="en-US" sz="1000" b="1" i="1" u="none" strike="noStrike" cap="none" normalizeH="0" baseline="0" dirty="0">
                <a:ln>
                  <a:noFill/>
                </a:ln>
                <a:solidFill>
                  <a:schemeClr val="tx1"/>
                </a:solidFill>
                <a:effectLst/>
                <a:latin typeface="Arial" panose="020B0604020202020204" pitchFamily="34" charset="0"/>
                <a:ea typeface="Arial Unicode MS" panose="020B0604020202020204" pitchFamily="34" charset="-128"/>
                <a:cs typeface="Arial" panose="020B0604020202020204" pitchFamily="34" charset="0"/>
              </a:rPr>
              <a:t>&lt;node&gt;</a:t>
            </a:r>
            <a:r>
              <a:rPr kumimoji="0" lang="en-GB" altLang="en-US" sz="1000" b="1" i="0" u="none" strike="noStrike" cap="none" normalizeH="0" baseline="0" dirty="0">
                <a:ln>
                  <a:noFill/>
                </a:ln>
                <a:solidFill>
                  <a:schemeClr val="tx1"/>
                </a:solidFill>
                <a:effectLst/>
                <a:latin typeface="Arial" panose="020B0604020202020204" pitchFamily="34" charset="0"/>
                <a:ea typeface="Arial Unicode MS" panose="020B0604020202020204" pitchFamily="34" charset="-128"/>
                <a:cs typeface="Arial" panose="020B0604020202020204" pitchFamily="34" charset="0"/>
              </a:rPr>
              <a:t> CREATE</a:t>
            </a:r>
            <a:endParaRPr kumimoji="0" lang="en-US" altLang="en-US"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Title 4">
            <a:extLst>
              <a:ext uri="{FF2B5EF4-FFF2-40B4-BE49-F238E27FC236}">
                <a16:creationId xmlns:a16="http://schemas.microsoft.com/office/drawing/2014/main" id="{F05C581F-EB69-4E13-A9B8-8B196D420D98}"/>
              </a:ext>
            </a:extLst>
          </p:cNvPr>
          <p:cNvSpPr>
            <a:spLocks noGrp="1"/>
          </p:cNvSpPr>
          <p:nvPr>
            <p:ph type="title"/>
          </p:nvPr>
        </p:nvSpPr>
        <p:spPr>
          <a:xfrm>
            <a:off x="457200" y="274638"/>
            <a:ext cx="7239000" cy="683269"/>
          </a:xfrm>
        </p:spPr>
        <p:txBody>
          <a:bodyPr/>
          <a:lstStyle/>
          <a:p>
            <a:r>
              <a:rPr lang="en-US" dirty="0"/>
              <a:t>Other text for clarification (1)</a:t>
            </a:r>
          </a:p>
        </p:txBody>
      </p:sp>
    </p:spTree>
    <p:extLst>
      <p:ext uri="{BB962C8B-B14F-4D97-AF65-F5344CB8AC3E}">
        <p14:creationId xmlns:p14="http://schemas.microsoft.com/office/powerpoint/2010/main" val="3685449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05C581F-EB69-4E13-A9B8-8B196D420D98}"/>
              </a:ext>
            </a:extLst>
          </p:cNvPr>
          <p:cNvSpPr>
            <a:spLocks noGrp="1"/>
          </p:cNvSpPr>
          <p:nvPr>
            <p:ph type="title"/>
          </p:nvPr>
        </p:nvSpPr>
        <p:spPr/>
        <p:txBody>
          <a:bodyPr/>
          <a:lstStyle/>
          <a:p>
            <a:r>
              <a:rPr lang="en-US"/>
              <a:t>Other text for clarification (2)</a:t>
            </a:r>
            <a:endParaRPr lang="en-US" dirty="0"/>
          </a:p>
        </p:txBody>
      </p:sp>
      <p:sp>
        <p:nvSpPr>
          <p:cNvPr id="6" name="Content Placeholder 5">
            <a:extLst>
              <a:ext uri="{FF2B5EF4-FFF2-40B4-BE49-F238E27FC236}">
                <a16:creationId xmlns:a16="http://schemas.microsoft.com/office/drawing/2014/main" id="{DBFAF5A7-1836-4B2A-BF7F-5DD81AD88086}"/>
              </a:ext>
            </a:extLst>
          </p:cNvPr>
          <p:cNvSpPr>
            <a:spLocks noGrp="1"/>
          </p:cNvSpPr>
          <p:nvPr>
            <p:ph idx="1"/>
          </p:nvPr>
        </p:nvSpPr>
        <p:spPr>
          <a:xfrm>
            <a:off x="457200" y="1295400"/>
            <a:ext cx="8229600" cy="4830763"/>
          </a:xfrm>
        </p:spPr>
        <p:txBody>
          <a:bodyPr>
            <a:normAutofit fontScale="55000" lnSpcReduction="20000"/>
          </a:bodyPr>
          <a:lstStyle/>
          <a:p>
            <a:endParaRPr lang="en-GB" dirty="0"/>
          </a:p>
          <a:p>
            <a:r>
              <a:rPr lang="en-US" dirty="0"/>
              <a:t>TS-0001 10.2.8.7:</a:t>
            </a:r>
          </a:p>
          <a:p>
            <a:pPr lvl="1"/>
            <a:r>
              <a:rPr lang="en-GB" dirty="0">
                <a:solidFill>
                  <a:schemeClr val="tx1"/>
                </a:solidFill>
              </a:rPr>
              <a:t>“If the managed entity is an ADN node or the managed entity is co-located on an ASN, MN or IN, the &lt;</a:t>
            </a:r>
            <a:r>
              <a:rPr lang="en-GB" dirty="0" err="1">
                <a:solidFill>
                  <a:schemeClr val="tx1"/>
                </a:solidFill>
              </a:rPr>
              <a:t>mgmtObj</a:t>
            </a:r>
            <a:r>
              <a:rPr lang="en-GB" dirty="0">
                <a:solidFill>
                  <a:schemeClr val="tx1"/>
                </a:solidFill>
              </a:rPr>
              <a:t>&gt; resource is hosted on the registrar CSE of the managed entity”</a:t>
            </a:r>
          </a:p>
          <a:p>
            <a:pPr lvl="1"/>
            <a:r>
              <a:rPr lang="en-GB" dirty="0">
                <a:solidFill>
                  <a:schemeClr val="accent1"/>
                </a:solidFill>
              </a:rPr>
              <a:t>This means that if we have ASN + another entity on the same node, </a:t>
            </a:r>
            <a:r>
              <a:rPr lang="en-GB" dirty="0" err="1">
                <a:solidFill>
                  <a:schemeClr val="accent1"/>
                </a:solidFill>
              </a:rPr>
              <a:t>mgmgtObj</a:t>
            </a:r>
            <a:r>
              <a:rPr lang="en-GB" dirty="0">
                <a:solidFill>
                  <a:schemeClr val="accent1"/>
                </a:solidFill>
              </a:rPr>
              <a:t> for ASN are on ASN and </a:t>
            </a:r>
            <a:r>
              <a:rPr lang="en-GB" dirty="0" err="1">
                <a:solidFill>
                  <a:schemeClr val="accent1"/>
                </a:solidFill>
              </a:rPr>
              <a:t>mgmgtObj</a:t>
            </a:r>
            <a:r>
              <a:rPr lang="en-GB" dirty="0">
                <a:solidFill>
                  <a:schemeClr val="accent1"/>
                </a:solidFill>
              </a:rPr>
              <a:t> for other entity on registrar</a:t>
            </a:r>
          </a:p>
          <a:p>
            <a:pPr lvl="1"/>
            <a:endParaRPr lang="en-GB" dirty="0">
              <a:solidFill>
                <a:schemeClr val="tx1"/>
              </a:solidFill>
            </a:endParaRPr>
          </a:p>
          <a:p>
            <a:pPr marL="0" indent="0">
              <a:buNone/>
            </a:pPr>
            <a:r>
              <a:rPr lang="en-US" dirty="0">
                <a:solidFill>
                  <a:schemeClr val="accent1"/>
                </a:solidFill>
              </a:rPr>
              <a:t>Issues from pervious slide:</a:t>
            </a:r>
          </a:p>
          <a:p>
            <a:r>
              <a:rPr lang="en-US" dirty="0">
                <a:solidFill>
                  <a:schemeClr val="accent1"/>
                </a:solidFill>
              </a:rPr>
              <a:t>Is the yellow highlighted statement still true? It is not for 3GPP UEs, &lt;node&gt; is specified in that case to be created at attachment time</a:t>
            </a:r>
          </a:p>
          <a:p>
            <a:r>
              <a:rPr lang="en-US" dirty="0">
                <a:solidFill>
                  <a:schemeClr val="accent1"/>
                </a:solidFill>
              </a:rPr>
              <a:t>The blue highlighted statement should be clarified</a:t>
            </a:r>
          </a:p>
          <a:p>
            <a:pPr marL="0" indent="0">
              <a:buNone/>
            </a:pPr>
            <a:r>
              <a:rPr lang="en-US" dirty="0">
                <a:solidFill>
                  <a:schemeClr val="accent1"/>
                </a:solidFill>
              </a:rPr>
              <a:t>Issue from this slide:</a:t>
            </a:r>
          </a:p>
          <a:p>
            <a:r>
              <a:rPr lang="en-GB" dirty="0">
                <a:solidFill>
                  <a:schemeClr val="accent1"/>
                </a:solidFill>
              </a:rPr>
              <a:t>This doesn’t allow  ASN + another entity to be managed together, which seems to be the intent of the text</a:t>
            </a:r>
          </a:p>
          <a:p>
            <a:pPr marL="0" indent="0">
              <a:buNone/>
            </a:pPr>
            <a:endParaRPr lang="en-GB" dirty="0">
              <a:solidFill>
                <a:schemeClr val="accent1"/>
              </a:solidFill>
            </a:endParaRPr>
          </a:p>
          <a:p>
            <a:pPr marL="0" indent="0">
              <a:buNone/>
            </a:pPr>
            <a:r>
              <a:rPr lang="en-GB" dirty="0">
                <a:solidFill>
                  <a:schemeClr val="accent1"/>
                </a:solidFill>
                <a:highlight>
                  <a:srgbClr val="FFFF00"/>
                </a:highlight>
              </a:rPr>
              <a:t>Proposal: remove both highlighted texts</a:t>
            </a:r>
          </a:p>
          <a:p>
            <a:pPr marL="0" indent="0">
              <a:buNone/>
            </a:pPr>
            <a:r>
              <a:rPr lang="en-GB" dirty="0">
                <a:solidFill>
                  <a:schemeClr val="accent1"/>
                </a:solidFill>
                <a:highlight>
                  <a:srgbClr val="FFFF00"/>
                </a:highlight>
              </a:rPr>
              <a:t>Proposal: clarify that An entity co-located with a CSE which is managed using oneM2M Device Management shall be represented by the same &lt;</a:t>
            </a:r>
            <a:r>
              <a:rPr lang="en-GB" i="1" dirty="0">
                <a:solidFill>
                  <a:schemeClr val="accent1"/>
                </a:solidFill>
                <a:highlight>
                  <a:srgbClr val="FFFF00"/>
                </a:highlight>
              </a:rPr>
              <a:t>node</a:t>
            </a:r>
            <a:r>
              <a:rPr lang="en-GB" dirty="0">
                <a:solidFill>
                  <a:schemeClr val="accent1"/>
                </a:solidFill>
                <a:highlight>
                  <a:srgbClr val="FFFF00"/>
                </a:highlight>
              </a:rPr>
              <a:t>&gt; resource </a:t>
            </a:r>
            <a:endParaRPr lang="en-US" dirty="0">
              <a:solidFill>
                <a:schemeClr val="accent1"/>
              </a:solidFill>
              <a:highlight>
                <a:srgbClr val="FFFF00"/>
              </a:highlight>
            </a:endParaRPr>
          </a:p>
          <a:p>
            <a:pPr marL="0" indent="0">
              <a:buNone/>
            </a:pPr>
            <a:endParaRPr lang="en-GB" dirty="0">
              <a:solidFill>
                <a:schemeClr val="accent1"/>
              </a:solidFill>
              <a:highlight>
                <a:srgbClr val="FFFF00"/>
              </a:highlight>
            </a:endParaRPr>
          </a:p>
          <a:p>
            <a:endParaRPr lang="en-US" dirty="0"/>
          </a:p>
          <a:p>
            <a:endParaRPr lang="en-US" dirty="0"/>
          </a:p>
        </p:txBody>
      </p:sp>
    </p:spTree>
    <p:extLst>
      <p:ext uri="{BB962C8B-B14F-4D97-AF65-F5344CB8AC3E}">
        <p14:creationId xmlns:p14="http://schemas.microsoft.com/office/powerpoint/2010/main" val="37090857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E6D75C-A5F6-41E2-9639-80B4260DF874}"/>
              </a:ext>
            </a:extLst>
          </p:cNvPr>
          <p:cNvSpPr>
            <a:spLocks noGrp="1"/>
          </p:cNvSpPr>
          <p:nvPr>
            <p:ph type="title"/>
          </p:nvPr>
        </p:nvSpPr>
        <p:spPr>
          <a:xfrm>
            <a:off x="914400" y="3048000"/>
            <a:ext cx="7239000" cy="1143000"/>
          </a:xfrm>
        </p:spPr>
        <p:txBody>
          <a:bodyPr/>
          <a:lstStyle/>
          <a:p>
            <a:r>
              <a:rPr lang="en-US" dirty="0"/>
              <a:t> Solution highlights</a:t>
            </a:r>
          </a:p>
        </p:txBody>
      </p:sp>
    </p:spTree>
    <p:extLst>
      <p:ext uri="{BB962C8B-B14F-4D97-AF65-F5344CB8AC3E}">
        <p14:creationId xmlns:p14="http://schemas.microsoft.com/office/powerpoint/2010/main" val="1429687856"/>
      </p:ext>
    </p:extLst>
  </p:cSld>
  <p:clrMapOvr>
    <a:masterClrMapping/>
  </p:clrMapOvr>
</p:sld>
</file>

<file path=ppt/theme/theme1.xml><?xml version="1.0" encoding="utf-8"?>
<a:theme xmlns:a="http://schemas.openxmlformats.org/drawingml/2006/main" name="oneM2M Content Theme">
  <a:themeElements>
    <a:clrScheme name="oneM2M">
      <a:dk1>
        <a:srgbClr val="000000"/>
      </a:dk1>
      <a:lt1>
        <a:sysClr val="window" lastClr="FFFFFF"/>
      </a:lt1>
      <a:dk2>
        <a:srgbClr val="505450"/>
      </a:dk2>
      <a:lt2>
        <a:srgbClr val="A0A0A3"/>
      </a:lt2>
      <a:accent1>
        <a:srgbClr val="B42025"/>
      </a:accent1>
      <a:accent2>
        <a:srgbClr val="F6921E"/>
      </a:accent2>
      <a:accent3>
        <a:srgbClr val="005480"/>
      </a:accent3>
      <a:accent4>
        <a:srgbClr val="668C97"/>
      </a:accent4>
      <a:accent5>
        <a:srgbClr val="716896"/>
      </a:accent5>
      <a:accent6>
        <a:srgbClr val="008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80956</TotalTime>
  <Words>1072</Words>
  <Application>Microsoft Office PowerPoint</Application>
  <PresentationFormat>On-screen Show (4:3)</PresentationFormat>
  <Paragraphs>158</Paragraphs>
  <Slides>19</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19</vt:i4>
      </vt:variant>
    </vt:vector>
  </HeadingPairs>
  <TitlesOfParts>
    <vt:vector size="29" baseType="lpstr">
      <vt:lpstr>Arial Unicode MS</vt:lpstr>
      <vt:lpstr>굴림</vt:lpstr>
      <vt:lpstr>맑은 고딕</vt:lpstr>
      <vt:lpstr>Arial</vt:lpstr>
      <vt:lpstr>Calibri</vt:lpstr>
      <vt:lpstr>Symbol</vt:lpstr>
      <vt:lpstr>Times New Roman</vt:lpstr>
      <vt:lpstr>oneM2M Content Theme</vt:lpstr>
      <vt:lpstr>Visio</vt:lpstr>
      <vt:lpstr>Microsoft Visio Drawing</vt:lpstr>
      <vt:lpstr>Node discussion</vt:lpstr>
      <vt:lpstr>Introduction</vt:lpstr>
      <vt:lpstr>&lt;mgmtObj&gt; @ IN, ADN implications </vt:lpstr>
      <vt:lpstr>&lt;mgmtObj&gt; for native DM</vt:lpstr>
      <vt:lpstr>Management of 3GPP UEs</vt:lpstr>
      <vt:lpstr>&lt;schedule&gt; clarifications</vt:lpstr>
      <vt:lpstr>Other text for clarification (1)</vt:lpstr>
      <vt:lpstr>Other text for clarification (2)</vt:lpstr>
      <vt:lpstr> Solution highlights</vt:lpstr>
      <vt:lpstr>Common part for the two solutions</vt:lpstr>
      <vt:lpstr>Solution 1 at a  glance:</vt:lpstr>
      <vt:lpstr>Proposal 1 (ARC-2018-0143R01)</vt:lpstr>
      <vt:lpstr>Solution 2 at a  glance:</vt:lpstr>
      <vt:lpstr>Solution 2 (cont)</vt:lpstr>
      <vt:lpstr>Examples/usecases</vt:lpstr>
      <vt:lpstr>ADN @ IN (applies to 3GPP UEs)</vt:lpstr>
      <vt:lpstr>ADN @ ASN/MN</vt:lpstr>
      <vt:lpstr>ASN/MN @ IN (applies to 3GPP UEs)</vt:lpstr>
      <vt:lpstr>ASN@ MN</vt:lpstr>
    </vt:vector>
  </TitlesOfParts>
  <Company>oneM2M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oneM2M - Taking a Look Inside</dc:title>
  <dc:creator/>
  <cp:keywords>oneM2M, M2M, IoT</cp:keywords>
  <cp:lastModifiedBy>Catalina Mladin 01</cp:lastModifiedBy>
  <cp:revision>3032</cp:revision>
  <cp:lastPrinted>2018-09-04T16:25:57Z</cp:lastPrinted>
  <dcterms:created xsi:type="dcterms:W3CDTF">2012-09-11T22:52:11Z</dcterms:created>
  <dcterms:modified xsi:type="dcterms:W3CDTF">2018-09-18T07:49:11Z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1672106458</vt:i4>
  </property>
  <property fmtid="{D5CDD505-2E9C-101B-9397-08002B2CF9AE}" pid="4" name="_EmailSubject">
    <vt:lpwstr>TIA oneM2M panel discussion </vt:lpwstr>
  </property>
  <property fmtid="{D5CDD505-2E9C-101B-9397-08002B2CF9AE}" pid="5" name="_AuthorEmail">
    <vt:lpwstr>omar.elloumi@nokia.com</vt:lpwstr>
  </property>
  <property fmtid="{D5CDD505-2E9C-101B-9397-08002B2CF9AE}" pid="6" name="_AuthorEmailDisplayName">
    <vt:lpwstr>Elloumi, Omar (Nokia - FR)</vt:lpwstr>
  </property>
  <property fmtid="{D5CDD505-2E9C-101B-9397-08002B2CF9AE}" pid="7" name="_PreviousAdHocReviewCycleID">
    <vt:i4>473736659</vt:i4>
  </property>
</Properties>
</file>